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</p:sldMasterIdLst>
  <p:notesMasterIdLst>
    <p:notesMasterId r:id="rId37"/>
  </p:notesMasterIdLst>
  <p:sldIdLst>
    <p:sldId id="256" r:id="rId2"/>
    <p:sldId id="260" r:id="rId3"/>
    <p:sldId id="261" r:id="rId4"/>
    <p:sldId id="257" r:id="rId5"/>
    <p:sldId id="262" r:id="rId6"/>
    <p:sldId id="259" r:id="rId7"/>
    <p:sldId id="296" r:id="rId8"/>
    <p:sldId id="263" r:id="rId9"/>
    <p:sldId id="391" r:id="rId10"/>
    <p:sldId id="392" r:id="rId11"/>
    <p:sldId id="266" r:id="rId12"/>
    <p:sldId id="379" r:id="rId13"/>
    <p:sldId id="396" r:id="rId14"/>
    <p:sldId id="397" r:id="rId15"/>
    <p:sldId id="395" r:id="rId16"/>
    <p:sldId id="301" r:id="rId17"/>
    <p:sldId id="297" r:id="rId18"/>
    <p:sldId id="298" r:id="rId19"/>
    <p:sldId id="299" r:id="rId20"/>
    <p:sldId id="300" r:id="rId21"/>
    <p:sldId id="390" r:id="rId22"/>
    <p:sldId id="394" r:id="rId23"/>
    <p:sldId id="393" r:id="rId24"/>
    <p:sldId id="388" r:id="rId25"/>
    <p:sldId id="389" r:id="rId26"/>
    <p:sldId id="378" r:id="rId27"/>
    <p:sldId id="382" r:id="rId28"/>
    <p:sldId id="383" r:id="rId29"/>
    <p:sldId id="384" r:id="rId30"/>
    <p:sldId id="398" r:id="rId31"/>
    <p:sldId id="399" r:id="rId32"/>
    <p:sldId id="400" r:id="rId33"/>
    <p:sldId id="401" r:id="rId34"/>
    <p:sldId id="387" r:id="rId35"/>
    <p:sldId id="381" r:id="rId3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20F33A-A842-4115-ACD1-543A871CA47B}">
  <a:tblStyle styleId="{C020F33A-A842-4115-ACD1-543A871CA4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A750925-6F63-4BD9-9E6C-E926D273AF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6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3ceeb12e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3ceeb12ec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79850" y="152100"/>
            <a:ext cx="8784300" cy="4853100"/>
          </a:xfrm>
          <a:prstGeom prst="plaque">
            <a:avLst>
              <a:gd name="adj" fmla="val 3989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4513200" cy="27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225" y="3955925"/>
            <a:ext cx="2612100" cy="68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6390400" y="462450"/>
            <a:ext cx="2342400" cy="42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2"/>
          <p:cNvSpPr/>
          <p:nvPr/>
        </p:nvSpPr>
        <p:spPr>
          <a:xfrm>
            <a:off x="113189" y="78763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13189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889697" y="78763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889697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>
            <a:spLocks noGrp="1"/>
          </p:cNvSpPr>
          <p:nvPr>
            <p:ph type="pic" idx="3"/>
          </p:nvPr>
        </p:nvSpPr>
        <p:spPr>
          <a:xfrm>
            <a:off x="4537600" y="2333225"/>
            <a:ext cx="3799200" cy="24033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1"/>
          </p:nvPr>
        </p:nvSpPr>
        <p:spPr>
          <a:xfrm>
            <a:off x="713238" y="1699572"/>
            <a:ext cx="77175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subTitle" idx="2"/>
          </p:nvPr>
        </p:nvSpPr>
        <p:spPr>
          <a:xfrm>
            <a:off x="713225" y="2804999"/>
            <a:ext cx="77175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ubTitle" idx="3"/>
          </p:nvPr>
        </p:nvSpPr>
        <p:spPr>
          <a:xfrm>
            <a:off x="713236" y="3910425"/>
            <a:ext cx="77175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subTitle" idx="4"/>
          </p:nvPr>
        </p:nvSpPr>
        <p:spPr>
          <a:xfrm>
            <a:off x="713238" y="1242375"/>
            <a:ext cx="7717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5"/>
          </p:nvPr>
        </p:nvSpPr>
        <p:spPr>
          <a:xfrm>
            <a:off x="713237" y="2347801"/>
            <a:ext cx="7717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subTitle" idx="6"/>
          </p:nvPr>
        </p:nvSpPr>
        <p:spPr>
          <a:xfrm>
            <a:off x="713237" y="3453228"/>
            <a:ext cx="7717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-794575" y="152100"/>
            <a:ext cx="9758700" cy="5391600"/>
          </a:xfrm>
          <a:prstGeom prst="plaque">
            <a:avLst>
              <a:gd name="adj" fmla="val 3989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8889697" y="78763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179850" y="152100"/>
            <a:ext cx="8784300" cy="4853100"/>
          </a:xfrm>
          <a:prstGeom prst="plaque">
            <a:avLst>
              <a:gd name="adj" fmla="val 3989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6"/>
          <p:cNvSpPr/>
          <p:nvPr/>
        </p:nvSpPr>
        <p:spPr>
          <a:xfrm>
            <a:off x="113189" y="78763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113189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8889697" y="78763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6"/>
          <p:cNvSpPr/>
          <p:nvPr/>
        </p:nvSpPr>
        <p:spPr>
          <a:xfrm>
            <a:off x="8889697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1"/>
          </p:nvPr>
        </p:nvSpPr>
        <p:spPr>
          <a:xfrm>
            <a:off x="719999" y="1840975"/>
            <a:ext cx="28071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2"/>
          </p:nvPr>
        </p:nvSpPr>
        <p:spPr>
          <a:xfrm>
            <a:off x="5623676" y="1840975"/>
            <a:ext cx="28071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subTitle" idx="3"/>
          </p:nvPr>
        </p:nvSpPr>
        <p:spPr>
          <a:xfrm>
            <a:off x="719999" y="3438288"/>
            <a:ext cx="28071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6"/>
          <p:cNvSpPr txBox="1">
            <a:spLocks noGrp="1"/>
          </p:cNvSpPr>
          <p:nvPr>
            <p:ph type="subTitle" idx="4"/>
          </p:nvPr>
        </p:nvSpPr>
        <p:spPr>
          <a:xfrm>
            <a:off x="5623676" y="3438288"/>
            <a:ext cx="28071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subTitle" idx="5"/>
          </p:nvPr>
        </p:nvSpPr>
        <p:spPr>
          <a:xfrm>
            <a:off x="720000" y="1383775"/>
            <a:ext cx="28071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subTitle" idx="6"/>
          </p:nvPr>
        </p:nvSpPr>
        <p:spPr>
          <a:xfrm>
            <a:off x="720000" y="2981113"/>
            <a:ext cx="28071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subTitle" idx="7"/>
          </p:nvPr>
        </p:nvSpPr>
        <p:spPr>
          <a:xfrm>
            <a:off x="5623650" y="1383775"/>
            <a:ext cx="28071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subTitle" idx="8"/>
          </p:nvPr>
        </p:nvSpPr>
        <p:spPr>
          <a:xfrm>
            <a:off x="5623650" y="2981113"/>
            <a:ext cx="28071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>
            <a:endParaRPr/>
          </a:p>
        </p:txBody>
      </p:sp>
      <p:sp>
        <p:nvSpPr>
          <p:cNvPr id="148" name="Google Shape;148;p16"/>
          <p:cNvSpPr>
            <a:spLocks noGrp="1"/>
          </p:cNvSpPr>
          <p:nvPr>
            <p:ph type="pic" idx="9"/>
          </p:nvPr>
        </p:nvSpPr>
        <p:spPr>
          <a:xfrm>
            <a:off x="3630825" y="1299898"/>
            <a:ext cx="1889100" cy="4825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3"/>
          <p:cNvSpPr/>
          <p:nvPr/>
        </p:nvSpPr>
        <p:spPr>
          <a:xfrm>
            <a:off x="179850" y="152100"/>
            <a:ext cx="8784300" cy="5277300"/>
          </a:xfrm>
          <a:prstGeom prst="plaque">
            <a:avLst>
              <a:gd name="adj" fmla="val 3989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3"/>
          <p:cNvSpPr/>
          <p:nvPr/>
        </p:nvSpPr>
        <p:spPr>
          <a:xfrm>
            <a:off x="103650" y="75900"/>
            <a:ext cx="214200" cy="214200"/>
          </a:xfrm>
          <a:prstGeom prst="plaqu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3"/>
          <p:cNvSpPr/>
          <p:nvPr/>
        </p:nvSpPr>
        <p:spPr>
          <a:xfrm>
            <a:off x="8826150" y="75900"/>
            <a:ext cx="214200" cy="214200"/>
          </a:xfrm>
          <a:prstGeom prst="plaqu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7E5D41C-AF53-4BB3-B90C-55B007BC4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302" y="3028949"/>
            <a:ext cx="3536624" cy="1676621"/>
          </a:xfrm>
        </p:spPr>
        <p:txBody>
          <a:bodyPr anchor="ctr">
            <a:normAutofit/>
          </a:bodyPr>
          <a:lstStyle/>
          <a:p>
            <a:r>
              <a:rPr lang="en-US">
                <a:latin typeface="Aller" panose="020B0603020203020204" pitchFamily="34" charset="0"/>
                <a:cs typeface="Segoe UI" panose="020B0502040204020203" pitchFamily="34" charset="0"/>
              </a:rPr>
              <a:t>Click to edit Master title style</a:t>
            </a:r>
            <a:endParaRPr lang="en-US" dirty="0">
              <a:latin typeface="Aller" panose="020B0603020203020204" pitchFamily="34" charset="0"/>
              <a:cs typeface="Segoe UI" panose="020B0502040204020203" pitchFamily="34" charset="0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F6A086D-145E-4C1B-B127-20F3EB74551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769" y="400050"/>
            <a:ext cx="2721413" cy="2472929"/>
          </a:xfrm>
          <a:custGeom>
            <a:avLst/>
            <a:gdLst>
              <a:gd name="connsiteX0" fmla="*/ 318559 w 3628551"/>
              <a:gd name="connsiteY0" fmla="*/ 1414022 h 3297238"/>
              <a:gd name="connsiteX1" fmla="*/ 187729 w 3628551"/>
              <a:gd name="connsiteY1" fmla="*/ 1544852 h 3297238"/>
              <a:gd name="connsiteX2" fmla="*/ 318559 w 3628551"/>
              <a:gd name="connsiteY2" fmla="*/ 1675682 h 3297238"/>
              <a:gd name="connsiteX3" fmla="*/ 449389 w 3628551"/>
              <a:gd name="connsiteY3" fmla="*/ 1544852 h 3297238"/>
              <a:gd name="connsiteX4" fmla="*/ 318559 w 3628551"/>
              <a:gd name="connsiteY4" fmla="*/ 1414022 h 3297238"/>
              <a:gd name="connsiteX5" fmla="*/ 0 w 3628551"/>
              <a:gd name="connsiteY5" fmla="*/ 0 h 3297238"/>
              <a:gd name="connsiteX6" fmla="*/ 3628551 w 3628551"/>
              <a:gd name="connsiteY6" fmla="*/ 0 h 3297238"/>
              <a:gd name="connsiteX7" fmla="*/ 3628551 w 3628551"/>
              <a:gd name="connsiteY7" fmla="*/ 3297238 h 3297238"/>
              <a:gd name="connsiteX8" fmla="*/ 0 w 3628551"/>
              <a:gd name="connsiteY8" fmla="*/ 3297238 h 3297238"/>
              <a:gd name="connsiteX9" fmla="*/ 0 w 3628551"/>
              <a:gd name="connsiteY9" fmla="*/ 1060944 h 3297238"/>
              <a:gd name="connsiteX10" fmla="*/ 93526 w 3628551"/>
              <a:gd name="connsiteY10" fmla="*/ 1154470 h 3297238"/>
              <a:gd name="connsiteX11" fmla="*/ 185334 w 3628551"/>
              <a:gd name="connsiteY11" fmla="*/ 1152160 h 3297238"/>
              <a:gd name="connsiteX12" fmla="*/ 187645 w 3628551"/>
              <a:gd name="connsiteY12" fmla="*/ 1060352 h 3297238"/>
              <a:gd name="connsiteX13" fmla="*/ 31028 w 3628551"/>
              <a:gd name="connsiteY13" fmla="*/ 903736 h 3297238"/>
              <a:gd name="connsiteX14" fmla="*/ 195727 w 3628551"/>
              <a:gd name="connsiteY14" fmla="*/ 739037 h 3297238"/>
              <a:gd name="connsiteX15" fmla="*/ 198037 w 3628551"/>
              <a:gd name="connsiteY15" fmla="*/ 647229 h 3297238"/>
              <a:gd name="connsiteX16" fmla="*/ 106229 w 3628551"/>
              <a:gd name="connsiteY16" fmla="*/ 649539 h 3297238"/>
              <a:gd name="connsiteX17" fmla="*/ 0 w 3628551"/>
              <a:gd name="connsiteY17" fmla="*/ 755768 h 3297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628551" h="3297238">
                <a:moveTo>
                  <a:pt x="318559" y="1414022"/>
                </a:moveTo>
                <a:cubicBezTo>
                  <a:pt x="246304" y="1414022"/>
                  <a:pt x="187729" y="1472597"/>
                  <a:pt x="187729" y="1544852"/>
                </a:cubicBezTo>
                <a:cubicBezTo>
                  <a:pt x="187729" y="1617107"/>
                  <a:pt x="246304" y="1675682"/>
                  <a:pt x="318559" y="1675682"/>
                </a:cubicBezTo>
                <a:cubicBezTo>
                  <a:pt x="390814" y="1675682"/>
                  <a:pt x="449389" y="1617107"/>
                  <a:pt x="449389" y="1544852"/>
                </a:cubicBezTo>
                <a:cubicBezTo>
                  <a:pt x="449389" y="1472597"/>
                  <a:pt x="390814" y="1414022"/>
                  <a:pt x="318559" y="1414022"/>
                </a:cubicBezTo>
                <a:close/>
                <a:moveTo>
                  <a:pt x="0" y="0"/>
                </a:moveTo>
                <a:lnTo>
                  <a:pt x="3628551" y="0"/>
                </a:lnTo>
                <a:lnTo>
                  <a:pt x="3628551" y="3297238"/>
                </a:lnTo>
                <a:lnTo>
                  <a:pt x="0" y="3297238"/>
                </a:lnTo>
                <a:lnTo>
                  <a:pt x="0" y="1060944"/>
                </a:lnTo>
                <a:lnTo>
                  <a:pt x="93526" y="1154470"/>
                </a:lnTo>
                <a:cubicBezTo>
                  <a:pt x="118240" y="1179184"/>
                  <a:pt x="159345" y="1178149"/>
                  <a:pt x="185334" y="1152160"/>
                </a:cubicBezTo>
                <a:cubicBezTo>
                  <a:pt x="211324" y="1126171"/>
                  <a:pt x="212361" y="1085068"/>
                  <a:pt x="187645" y="1060352"/>
                </a:cubicBezTo>
                <a:lnTo>
                  <a:pt x="31028" y="903736"/>
                </a:lnTo>
                <a:lnTo>
                  <a:pt x="195727" y="739037"/>
                </a:lnTo>
                <a:cubicBezTo>
                  <a:pt x="221716" y="713048"/>
                  <a:pt x="222754" y="671945"/>
                  <a:pt x="198037" y="647229"/>
                </a:cubicBezTo>
                <a:cubicBezTo>
                  <a:pt x="173324" y="622515"/>
                  <a:pt x="132218" y="623550"/>
                  <a:pt x="106229" y="649539"/>
                </a:cubicBezTo>
                <a:lnTo>
                  <a:pt x="0" y="75576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2" name="Picture Placeholder 27">
            <a:extLst>
              <a:ext uri="{FF2B5EF4-FFF2-40B4-BE49-F238E27FC236}">
                <a16:creationId xmlns:a16="http://schemas.microsoft.com/office/drawing/2014/main" id="{7F0E1CD0-7716-4ECA-95A0-1DAD5D7BB0E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18956" y="400050"/>
            <a:ext cx="2747622" cy="2472929"/>
          </a:xfrm>
        </p:spPr>
        <p:txBody>
          <a:bodyPr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DA591C55-F69F-4200-828A-2D6335F051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24424" y="400050"/>
            <a:ext cx="2739767" cy="2472929"/>
          </a:xfrm>
        </p:spPr>
        <p:txBody>
          <a:bodyPr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6A0E906F-C44E-4A99-AFF8-D3402964E5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14800" y="3028950"/>
            <a:ext cx="4649392" cy="1676400"/>
          </a:xfrm>
        </p:spPr>
        <p:txBody>
          <a:bodyPr anchor="ctr">
            <a:normAutofit/>
          </a:bodyPr>
          <a:lstStyle>
            <a:lvl1pPr marL="0" indent="0">
              <a:lnSpc>
                <a:spcPct val="120000"/>
              </a:lnSpc>
              <a:buNone/>
              <a:defRPr sz="135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0F951813-3955-4553-A366-5835C924A0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800600"/>
            <a:ext cx="2057400" cy="273844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B1F7E77F-0625-469F-B5F7-157B7B056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00600"/>
            <a:ext cx="3086100" cy="27384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C84C6DAD-05C6-4F35-8750-E504AD54A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800600"/>
            <a:ext cx="2057400" cy="273844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0A57B7-7651-4DB0-ACED-9BDE318828E4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576263" y="1458516"/>
            <a:ext cx="192620" cy="196453"/>
          </a:xfrm>
          <a:prstGeom prst="ellipse">
            <a:avLst/>
          </a:prstGeom>
          <a:solidFill>
            <a:schemeClr val="bg1"/>
          </a:solidFill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lang="en-US" sz="600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 dirty="0"/>
              <a:t>X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A62BA73-D580-45D8-8B0F-D2BBC0B582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18893241">
            <a:off x="115382" y="812916"/>
            <a:ext cx="548641" cy="530974"/>
          </a:xfrm>
          <a:custGeom>
            <a:avLst/>
            <a:gdLst>
              <a:gd name="connsiteX0" fmla="*/ 713237 w 731521"/>
              <a:gd name="connsiteY0" fmla="*/ 308718 h 707965"/>
              <a:gd name="connsiteX1" fmla="*/ 731521 w 731521"/>
              <a:gd name="connsiteY1" fmla="*/ 352774 h 707965"/>
              <a:gd name="connsiteX2" fmla="*/ 669242 w 731521"/>
              <a:gd name="connsiteY2" fmla="*/ 415141 h 707965"/>
              <a:gd name="connsiteX3" fmla="*/ 428024 w 731521"/>
              <a:gd name="connsiteY3" fmla="*/ 415309 h 707965"/>
              <a:gd name="connsiteX4" fmla="*/ 428024 w 731521"/>
              <a:gd name="connsiteY4" fmla="*/ 645642 h 707965"/>
              <a:gd name="connsiteX5" fmla="*/ 365701 w 731521"/>
              <a:gd name="connsiteY5" fmla="*/ 707965 h 707965"/>
              <a:gd name="connsiteX6" fmla="*/ 365702 w 731521"/>
              <a:gd name="connsiteY6" fmla="*/ 707964 h 707965"/>
              <a:gd name="connsiteX7" fmla="*/ 303379 w 731521"/>
              <a:gd name="connsiteY7" fmla="*/ 645641 h 707965"/>
              <a:gd name="connsiteX8" fmla="*/ 303379 w 731521"/>
              <a:gd name="connsiteY8" fmla="*/ 415395 h 707965"/>
              <a:gd name="connsiteX9" fmla="*/ 62367 w 731521"/>
              <a:gd name="connsiteY9" fmla="*/ 415563 h 707965"/>
              <a:gd name="connsiteX10" fmla="*/ 0 w 731521"/>
              <a:gd name="connsiteY10" fmla="*/ 353284 h 707965"/>
              <a:gd name="connsiteX11" fmla="*/ 1 w 731521"/>
              <a:gd name="connsiteY11" fmla="*/ 353285 h 707965"/>
              <a:gd name="connsiteX12" fmla="*/ 62281 w 731521"/>
              <a:gd name="connsiteY12" fmla="*/ 290918 h 707965"/>
              <a:gd name="connsiteX13" fmla="*/ 303379 w 731521"/>
              <a:gd name="connsiteY13" fmla="*/ 290750 h 707965"/>
              <a:gd name="connsiteX14" fmla="*/ 303379 w 731521"/>
              <a:gd name="connsiteY14" fmla="*/ 62323 h 707965"/>
              <a:gd name="connsiteX15" fmla="*/ 365702 w 731521"/>
              <a:gd name="connsiteY15" fmla="*/ 0 h 707965"/>
              <a:gd name="connsiteX16" fmla="*/ 428025 w 731521"/>
              <a:gd name="connsiteY16" fmla="*/ 62323 h 707965"/>
              <a:gd name="connsiteX17" fmla="*/ 428025 w 731521"/>
              <a:gd name="connsiteY17" fmla="*/ 290663 h 707965"/>
              <a:gd name="connsiteX18" fmla="*/ 669155 w 731521"/>
              <a:gd name="connsiteY18" fmla="*/ 290495 h 707965"/>
              <a:gd name="connsiteX19" fmla="*/ 713237 w 731521"/>
              <a:gd name="connsiteY19" fmla="*/ 308718 h 707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31521" h="707965">
                <a:moveTo>
                  <a:pt x="713237" y="308718"/>
                </a:moveTo>
                <a:cubicBezTo>
                  <a:pt x="724523" y="319988"/>
                  <a:pt x="731509" y="335564"/>
                  <a:pt x="731521" y="352774"/>
                </a:cubicBezTo>
                <a:cubicBezTo>
                  <a:pt x="731545" y="387194"/>
                  <a:pt x="703662" y="415117"/>
                  <a:pt x="669242" y="415141"/>
                </a:cubicBezTo>
                <a:lnTo>
                  <a:pt x="428024" y="415309"/>
                </a:lnTo>
                <a:lnTo>
                  <a:pt x="428024" y="645642"/>
                </a:lnTo>
                <a:cubicBezTo>
                  <a:pt x="428024" y="680062"/>
                  <a:pt x="400121" y="707965"/>
                  <a:pt x="365701" y="707965"/>
                </a:cubicBezTo>
                <a:lnTo>
                  <a:pt x="365702" y="707964"/>
                </a:lnTo>
                <a:cubicBezTo>
                  <a:pt x="331282" y="707964"/>
                  <a:pt x="303379" y="680061"/>
                  <a:pt x="303379" y="645641"/>
                </a:cubicBezTo>
                <a:lnTo>
                  <a:pt x="303379" y="415395"/>
                </a:lnTo>
                <a:lnTo>
                  <a:pt x="62367" y="415563"/>
                </a:lnTo>
                <a:cubicBezTo>
                  <a:pt x="27947" y="415587"/>
                  <a:pt x="24" y="387704"/>
                  <a:pt x="0" y="353284"/>
                </a:cubicBezTo>
                <a:lnTo>
                  <a:pt x="1" y="353285"/>
                </a:lnTo>
                <a:cubicBezTo>
                  <a:pt x="-23" y="318865"/>
                  <a:pt x="27861" y="290942"/>
                  <a:pt x="62281" y="290918"/>
                </a:cubicBezTo>
                <a:lnTo>
                  <a:pt x="303379" y="290750"/>
                </a:lnTo>
                <a:lnTo>
                  <a:pt x="303379" y="62323"/>
                </a:lnTo>
                <a:cubicBezTo>
                  <a:pt x="303379" y="27903"/>
                  <a:pt x="331282" y="0"/>
                  <a:pt x="365702" y="0"/>
                </a:cubicBezTo>
                <a:cubicBezTo>
                  <a:pt x="400122" y="0"/>
                  <a:pt x="428025" y="27903"/>
                  <a:pt x="428025" y="62323"/>
                </a:cubicBezTo>
                <a:lnTo>
                  <a:pt x="428025" y="290663"/>
                </a:lnTo>
                <a:lnTo>
                  <a:pt x="669155" y="290495"/>
                </a:lnTo>
                <a:cubicBezTo>
                  <a:pt x="686365" y="290483"/>
                  <a:pt x="701950" y="297448"/>
                  <a:pt x="713237" y="308718"/>
                </a:cubicBezTo>
                <a:close/>
              </a:path>
            </a:pathLst>
          </a:custGeom>
          <a:solidFill>
            <a:schemeClr val="bg1"/>
          </a:solidFill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en-US" sz="600" dirty="0">
                <a:solidFill>
                  <a:schemeClr val="bg1"/>
                </a:solidFill>
              </a:defRPr>
            </a:lvl1pPr>
          </a:lstStyle>
          <a:p>
            <a:pPr marL="171450" lvl="0" indent="-171450" algn="ctr">
              <a:spcBef>
                <a:spcPts val="0"/>
              </a:spcBef>
            </a:pPr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5069893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4A9F27B-681F-4AFD-B774-93B4D7E7C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194" y="0"/>
            <a:ext cx="8329613" cy="4727691"/>
          </a:xfrm>
          <a:custGeom>
            <a:avLst/>
            <a:gdLst>
              <a:gd name="connsiteX0" fmla="*/ 0 w 11106150"/>
              <a:gd name="connsiteY0" fmla="*/ 0 h 6303588"/>
              <a:gd name="connsiteX1" fmla="*/ 11106150 w 11106150"/>
              <a:gd name="connsiteY1" fmla="*/ 0 h 6303588"/>
              <a:gd name="connsiteX2" fmla="*/ 11106150 w 11106150"/>
              <a:gd name="connsiteY2" fmla="*/ 5562639 h 6303588"/>
              <a:gd name="connsiteX3" fmla="*/ 11105955 w 11106150"/>
              <a:gd name="connsiteY3" fmla="*/ 5562599 h 6303588"/>
              <a:gd name="connsiteX4" fmla="*/ 10938762 w 11106150"/>
              <a:gd name="connsiteY4" fmla="*/ 5729792 h 6303588"/>
              <a:gd name="connsiteX5" fmla="*/ 11105955 w 11106150"/>
              <a:gd name="connsiteY5" fmla="*/ 5896985 h 6303588"/>
              <a:gd name="connsiteX6" fmla="*/ 11106150 w 11106150"/>
              <a:gd name="connsiteY6" fmla="*/ 5896946 h 6303588"/>
              <a:gd name="connsiteX7" fmla="*/ 11106150 w 11106150"/>
              <a:gd name="connsiteY7" fmla="*/ 6303588 h 6303588"/>
              <a:gd name="connsiteX8" fmla="*/ 0 w 11106150"/>
              <a:gd name="connsiteY8" fmla="*/ 6303588 h 6303588"/>
              <a:gd name="connsiteX9" fmla="*/ 0 w 11106150"/>
              <a:gd name="connsiteY9" fmla="*/ 1178324 h 6303588"/>
              <a:gd name="connsiteX10" fmla="*/ 195 w 11106150"/>
              <a:gd name="connsiteY10" fmla="*/ 1178130 h 6303588"/>
              <a:gd name="connsiteX11" fmla="*/ 194290 w 11106150"/>
              <a:gd name="connsiteY11" fmla="*/ 1372225 h 6303588"/>
              <a:gd name="connsiteX12" fmla="*/ 305205 w 11106150"/>
              <a:gd name="connsiteY12" fmla="*/ 1372225 h 6303588"/>
              <a:gd name="connsiteX13" fmla="*/ 305205 w 11106150"/>
              <a:gd name="connsiteY13" fmla="*/ 1261310 h 6303588"/>
              <a:gd name="connsiteX14" fmla="*/ 111110 w 11106150"/>
              <a:gd name="connsiteY14" fmla="*/ 1067214 h 6303588"/>
              <a:gd name="connsiteX15" fmla="*/ 305202 w 11106150"/>
              <a:gd name="connsiteY15" fmla="*/ 873123 h 6303588"/>
              <a:gd name="connsiteX16" fmla="*/ 305202 w 11106150"/>
              <a:gd name="connsiteY16" fmla="*/ 762207 h 6303588"/>
              <a:gd name="connsiteX17" fmla="*/ 194286 w 11106150"/>
              <a:gd name="connsiteY17" fmla="*/ 762207 h 6303588"/>
              <a:gd name="connsiteX18" fmla="*/ 191 w 11106150"/>
              <a:gd name="connsiteY18" fmla="*/ 956302 h 6303588"/>
              <a:gd name="connsiteX19" fmla="*/ 0 w 11106150"/>
              <a:gd name="connsiteY19" fmla="*/ 956111 h 6303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106150" h="6303588">
                <a:moveTo>
                  <a:pt x="0" y="0"/>
                </a:moveTo>
                <a:lnTo>
                  <a:pt x="11106150" y="0"/>
                </a:lnTo>
                <a:lnTo>
                  <a:pt x="11106150" y="5562639"/>
                </a:lnTo>
                <a:lnTo>
                  <a:pt x="11105955" y="5562599"/>
                </a:lnTo>
                <a:cubicBezTo>
                  <a:pt x="11013617" y="5562599"/>
                  <a:pt x="10938762" y="5637454"/>
                  <a:pt x="10938762" y="5729792"/>
                </a:cubicBezTo>
                <a:cubicBezTo>
                  <a:pt x="10938762" y="5822130"/>
                  <a:pt x="11013617" y="5896985"/>
                  <a:pt x="11105955" y="5896985"/>
                </a:cubicBezTo>
                <a:lnTo>
                  <a:pt x="11106150" y="5896946"/>
                </a:lnTo>
                <a:lnTo>
                  <a:pt x="11106150" y="6303588"/>
                </a:lnTo>
                <a:lnTo>
                  <a:pt x="0" y="6303588"/>
                </a:lnTo>
                <a:lnTo>
                  <a:pt x="0" y="1178324"/>
                </a:lnTo>
                <a:lnTo>
                  <a:pt x="195" y="1178130"/>
                </a:lnTo>
                <a:lnTo>
                  <a:pt x="194290" y="1372225"/>
                </a:lnTo>
                <a:cubicBezTo>
                  <a:pt x="224917" y="1402853"/>
                  <a:pt x="274577" y="1402853"/>
                  <a:pt x="305205" y="1372225"/>
                </a:cubicBezTo>
                <a:cubicBezTo>
                  <a:pt x="335833" y="1341597"/>
                  <a:pt x="335836" y="1291941"/>
                  <a:pt x="305205" y="1261310"/>
                </a:cubicBezTo>
                <a:lnTo>
                  <a:pt x="111110" y="1067214"/>
                </a:lnTo>
                <a:lnTo>
                  <a:pt x="305202" y="873123"/>
                </a:lnTo>
                <a:cubicBezTo>
                  <a:pt x="335830" y="842495"/>
                  <a:pt x="335833" y="792838"/>
                  <a:pt x="305202" y="762207"/>
                </a:cubicBezTo>
                <a:cubicBezTo>
                  <a:pt x="274574" y="731580"/>
                  <a:pt x="224914" y="731580"/>
                  <a:pt x="194286" y="762207"/>
                </a:cubicBezTo>
                <a:lnTo>
                  <a:pt x="191" y="956302"/>
                </a:lnTo>
                <a:lnTo>
                  <a:pt x="0" y="95611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CF2BD1-012F-4FC1-8150-5ABFB71D80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7257" y="891064"/>
            <a:ext cx="3664744" cy="2515076"/>
          </a:xfrm>
        </p:spPr>
        <p:txBody>
          <a:bodyPr anchor="t"/>
          <a:lstStyle>
            <a:lvl1pPr>
              <a:lnSpc>
                <a:spcPct val="110000"/>
              </a:lnSpc>
              <a:spcBef>
                <a:spcPts val="750"/>
              </a:spcBef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CA5CDEBD-7143-4A5E-8992-1CC22CCB7D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7257" y="3558540"/>
            <a:ext cx="3664744" cy="60198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insert subtitle</a:t>
            </a:r>
          </a:p>
        </p:txBody>
      </p:sp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3310B848-1DD7-4FAE-9A29-A903AB28D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800600"/>
            <a:ext cx="2057400" cy="273844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2" name="Footer Placeholder 10">
            <a:extLst>
              <a:ext uri="{FF2B5EF4-FFF2-40B4-BE49-F238E27FC236}">
                <a16:creationId xmlns:a16="http://schemas.microsoft.com/office/drawing/2014/main" id="{C4EABCE6-B9A0-4478-8470-10FE3275E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00600"/>
            <a:ext cx="3086100" cy="27384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1">
            <a:extLst>
              <a:ext uri="{FF2B5EF4-FFF2-40B4-BE49-F238E27FC236}">
                <a16:creationId xmlns:a16="http://schemas.microsoft.com/office/drawing/2014/main" id="{7BC00746-548B-44E3-BCF4-D999C038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800600"/>
            <a:ext cx="2057400" cy="273844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C47AB42-9344-4388-8186-987D011AC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829" y="476903"/>
            <a:ext cx="8778226" cy="3945836"/>
            <a:chOff x="111772" y="635870"/>
            <a:chExt cx="11704301" cy="5261115"/>
          </a:xfrm>
        </p:grpSpPr>
        <p:sp useBgFill="1">
          <p:nvSpPr>
            <p:cNvPr id="18" name="Graphic 10">
              <a:extLst>
                <a:ext uri="{FF2B5EF4-FFF2-40B4-BE49-F238E27FC236}">
                  <a16:creationId xmlns:a16="http://schemas.microsoft.com/office/drawing/2014/main" id="{AF670C5B-6404-41AC-9E4B-7079704AD98F}"/>
                </a:ext>
              </a:extLst>
            </p:cNvPr>
            <p:cNvSpPr/>
            <p:nvPr/>
          </p:nvSpPr>
          <p:spPr>
            <a:xfrm rot="2700000">
              <a:off x="111772" y="635870"/>
              <a:ext cx="862695" cy="862695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sz="1050" dirty="0"/>
            </a:p>
          </p:txBody>
        </p:sp>
        <p:sp useBgFill="1">
          <p:nvSpPr>
            <p:cNvPr id="20" name="Oval 19">
              <a:extLst>
                <a:ext uri="{FF2B5EF4-FFF2-40B4-BE49-F238E27FC236}">
                  <a16:creationId xmlns:a16="http://schemas.microsoft.com/office/drawing/2014/main" id="{06EEC11D-FD72-4E2C-9BE7-0ADDCC1FCDA0}"/>
                </a:ext>
              </a:extLst>
            </p:cNvPr>
            <p:cNvSpPr/>
            <p:nvPr/>
          </p:nvSpPr>
          <p:spPr>
            <a:xfrm rot="10800000">
              <a:off x="11481688" y="5562600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sz="1050" dirty="0"/>
            </a:p>
          </p:txBody>
        </p:sp>
      </p:grpSp>
    </p:spTree>
    <p:extLst>
      <p:ext uri="{BB962C8B-B14F-4D97-AF65-F5344CB8AC3E}">
        <p14:creationId xmlns:p14="http://schemas.microsoft.com/office/powerpoint/2010/main" val="10409094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 Colum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1B714E7-4FD4-46B0-8831-48EB663CF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37554" y="169366"/>
            <a:ext cx="1385978" cy="1828607"/>
            <a:chOff x="183404" y="225822"/>
            <a:chExt cx="1847971" cy="2438142"/>
          </a:xfrm>
        </p:grpSpPr>
        <p:sp useBgFill="1">
          <p:nvSpPr>
            <p:cNvPr id="11" name="Graphic 10">
              <a:extLst>
                <a:ext uri="{FF2B5EF4-FFF2-40B4-BE49-F238E27FC236}">
                  <a16:creationId xmlns:a16="http://schemas.microsoft.com/office/drawing/2014/main" id="{28748170-3B03-4983-B18A-BD3434F6A1E0}"/>
                </a:ext>
              </a:extLst>
            </p:cNvPr>
            <p:cNvSpPr/>
            <p:nvPr/>
          </p:nvSpPr>
          <p:spPr>
            <a:xfrm rot="2700000">
              <a:off x="304800" y="965970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sz="1050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8763577F-7D99-42DD-8DEE-6CC576187D1E}"/>
                </a:ext>
              </a:extLst>
            </p:cNvPr>
            <p:cNvSpPr/>
            <p:nvPr/>
          </p:nvSpPr>
          <p:spPr>
            <a:xfrm rot="10800000">
              <a:off x="1815651" y="1342540"/>
              <a:ext cx="215724" cy="215724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sz="1050" dirty="0"/>
            </a:p>
          </p:txBody>
        </p:sp>
        <p:sp useBgFill="1">
          <p:nvSpPr>
            <p:cNvPr id="13" name="Oval 12">
              <a:extLst>
                <a:ext uri="{FF2B5EF4-FFF2-40B4-BE49-F238E27FC236}">
                  <a16:creationId xmlns:a16="http://schemas.microsoft.com/office/drawing/2014/main" id="{4EF5F2E5-90C0-417E-8B26-0927E3086B9A}"/>
                </a:ext>
              </a:extLst>
            </p:cNvPr>
            <p:cNvSpPr/>
            <p:nvPr/>
          </p:nvSpPr>
          <p:spPr>
            <a:xfrm rot="10800000">
              <a:off x="183404" y="225822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sz="1050" dirty="0"/>
            </a:p>
          </p:txBody>
        </p:sp>
        <p:sp useBgFill="1">
          <p:nvSpPr>
            <p:cNvPr id="14" name="Oval 13">
              <a:extLst>
                <a:ext uri="{FF2B5EF4-FFF2-40B4-BE49-F238E27FC236}">
                  <a16:creationId xmlns:a16="http://schemas.microsoft.com/office/drawing/2014/main" id="{648150F6-4F74-4696-AF2C-455208042AA2}"/>
                </a:ext>
              </a:extLst>
            </p:cNvPr>
            <p:cNvSpPr/>
            <p:nvPr/>
          </p:nvSpPr>
          <p:spPr>
            <a:xfrm rot="10800000">
              <a:off x="583574" y="2333139"/>
              <a:ext cx="330825" cy="33082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sz="1050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DF341ACE-BA74-497F-B0A2-112DCBB28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764" y="424596"/>
            <a:ext cx="7898586" cy="1118119"/>
          </a:xfrm>
        </p:spPr>
        <p:txBody>
          <a:bodyPr anchor="ctr">
            <a:normAutofit/>
          </a:bodyPr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algn="ct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Segoe UI" panose="020B0502040204020203" pitchFamily="34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Segoe UI" panose="020B0502040204020203" pitchFamily="34" charset="0"/>
            </a:endParaRP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3858BEB-3028-46B2-A113-0312EFEC21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94406" y="1760140"/>
            <a:ext cx="3270384" cy="414338"/>
          </a:xfr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04B6002D-221D-4D66-93ED-DAD87E6478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94143" y="2174452"/>
            <a:ext cx="3270647" cy="2411836"/>
          </a:xfrm>
        </p:spPr>
        <p:txBody>
          <a:bodyPr>
            <a:normAutofit/>
          </a:bodyPr>
          <a:lstStyle>
            <a:lvl1pPr marL="214313" indent="-214313">
              <a:buClr>
                <a:schemeClr val="accent3"/>
              </a:buClr>
              <a:buFontTx/>
              <a:buChar char="+"/>
              <a:defRPr sz="13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37B583B4-9EAA-4C7A-8DE1-DF310A0D24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548" y="1760140"/>
            <a:ext cx="3270384" cy="414338"/>
          </a:xfr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694B9F6A-3683-47F2-8548-EA26CEADE5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85" y="2174452"/>
            <a:ext cx="3270647" cy="2411836"/>
          </a:xfrm>
        </p:spPr>
        <p:txBody>
          <a:bodyPr>
            <a:normAutofit/>
          </a:bodyPr>
          <a:lstStyle>
            <a:lvl1pPr marL="214313" indent="-214313">
              <a:buClr>
                <a:schemeClr val="accent3"/>
              </a:buClr>
              <a:buFontTx/>
              <a:buChar char="+"/>
              <a:defRPr sz="13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1FDFCFD6-336A-4319-8946-39E7EC2CD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800600"/>
            <a:ext cx="2057400" cy="273844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EDA87BDB-4AAD-4508-9D8E-9413194A6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00600"/>
            <a:ext cx="3086100" cy="273844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972B28B4-16BA-417A-B46D-DBD7D41F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800600"/>
            <a:ext cx="2057400" cy="273844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9304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BC926DD1-2816-4B16-9809-3DD34B7DD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08590"/>
            <a:ext cx="8428760" cy="627254"/>
          </a:xfrm>
        </p:spPr>
        <p:txBody>
          <a:bodyPr anchor="t">
            <a:normAutofit/>
          </a:bodyPr>
          <a:lstStyle/>
          <a:p>
            <a:r>
              <a:rPr lang="en-US">
                <a:cs typeface="Segoe UI" panose="020B0502040204020203" pitchFamily="34" charset="0"/>
              </a:rPr>
              <a:t>Click to edit Master title style</a:t>
            </a:r>
            <a:endParaRPr lang="en-US" dirty="0">
              <a:cs typeface="Segoe UI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3584E3F-FDB4-479B-BC59-3152EAFFA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00541" y="285916"/>
            <a:ext cx="1332456" cy="1160441"/>
            <a:chOff x="10134054" y="381222"/>
            <a:chExt cx="1776608" cy="1547254"/>
          </a:xfrm>
        </p:grpSpPr>
        <p:sp useBgFill="1">
          <p:nvSpPr>
            <p:cNvPr id="11" name="Graphic 10">
              <a:extLst>
                <a:ext uri="{FF2B5EF4-FFF2-40B4-BE49-F238E27FC236}">
                  <a16:creationId xmlns:a16="http://schemas.microsoft.com/office/drawing/2014/main" id="{192E3F94-4B07-4FE3-90A9-AF47C6013652}"/>
                </a:ext>
              </a:extLst>
            </p:cNvPr>
            <p:cNvSpPr/>
            <p:nvPr/>
          </p:nvSpPr>
          <p:spPr>
            <a:xfrm rot="2700000">
              <a:off x="10895075" y="863805"/>
              <a:ext cx="1015587" cy="10155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sz="1050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62F713CE-DF71-4FAD-B02B-77E8F93B0926}"/>
                </a:ext>
              </a:extLst>
            </p:cNvPr>
            <p:cNvSpPr/>
            <p:nvPr/>
          </p:nvSpPr>
          <p:spPr>
            <a:xfrm rot="10800000">
              <a:off x="10318364" y="1752600"/>
              <a:ext cx="175876" cy="17587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sz="1050" dirty="0"/>
            </a:p>
          </p:txBody>
        </p:sp>
        <p:sp useBgFill="1">
          <p:nvSpPr>
            <p:cNvPr id="13" name="Oval 12">
              <a:extLst>
                <a:ext uri="{FF2B5EF4-FFF2-40B4-BE49-F238E27FC236}">
                  <a16:creationId xmlns:a16="http://schemas.microsoft.com/office/drawing/2014/main" id="{CC3EC1C1-7E3D-4CDF-A1AA-25385A5AA5D8}"/>
                </a:ext>
              </a:extLst>
            </p:cNvPr>
            <p:cNvSpPr/>
            <p:nvPr/>
          </p:nvSpPr>
          <p:spPr>
            <a:xfrm rot="10800000">
              <a:off x="10134054" y="381222"/>
              <a:ext cx="544496" cy="54449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sz="1050" dirty="0"/>
            </a:p>
          </p:txBody>
        </p:sp>
      </p:grpSp>
      <p:sp>
        <p:nvSpPr>
          <p:cNvPr id="14" name="Date Placeholder 2">
            <a:extLst>
              <a:ext uri="{FF2B5EF4-FFF2-40B4-BE49-F238E27FC236}">
                <a16:creationId xmlns:a16="http://schemas.microsoft.com/office/drawing/2014/main" id="{8B388008-154C-4BD4-8E16-D1CB0E1DD6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800600"/>
            <a:ext cx="2057400" cy="273844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355FD3E6-3F42-47F9-9F0F-A5E7C7CBF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800600"/>
            <a:ext cx="3086100" cy="27384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585F908B-6798-4558-9125-E8DBC196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800600"/>
            <a:ext cx="2057400" cy="273844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1084A-D16F-4367-BA81-D50E03436FD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92894" y="1471612"/>
            <a:ext cx="8555831" cy="3263504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350"/>
            </a:lvl2pPr>
            <a:lvl3pPr marL="685800" indent="0">
              <a:buNone/>
              <a:defRPr sz="135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525013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179850" y="152100"/>
            <a:ext cx="8784300" cy="4853100"/>
          </a:xfrm>
          <a:prstGeom prst="plaque">
            <a:avLst>
              <a:gd name="adj" fmla="val 3989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495475" y="3462325"/>
            <a:ext cx="3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4495475" y="2511850"/>
            <a:ext cx="12357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>
            <a:spLocks noGrp="1"/>
          </p:cNvSpPr>
          <p:nvPr>
            <p:ph type="pic" idx="3"/>
          </p:nvPr>
        </p:nvSpPr>
        <p:spPr>
          <a:xfrm>
            <a:off x="1727780" y="872250"/>
            <a:ext cx="2154000" cy="33990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25" name="Google Shape;25;p3"/>
          <p:cNvSpPr>
            <a:spLocks noGrp="1"/>
          </p:cNvSpPr>
          <p:nvPr>
            <p:ph type="pic" idx="4"/>
          </p:nvPr>
        </p:nvSpPr>
        <p:spPr>
          <a:xfrm>
            <a:off x="466100" y="462450"/>
            <a:ext cx="2342400" cy="42186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3"/>
          <p:cNvSpPr/>
          <p:nvPr/>
        </p:nvSpPr>
        <p:spPr>
          <a:xfrm>
            <a:off x="58350" y="30600"/>
            <a:ext cx="243000" cy="243000"/>
          </a:xfrm>
          <a:prstGeom prst="plaqu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58350" y="4883700"/>
            <a:ext cx="243000" cy="243000"/>
          </a:xfrm>
          <a:prstGeom prst="plaqu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8842650" y="30600"/>
            <a:ext cx="243000" cy="243000"/>
          </a:xfrm>
          <a:prstGeom prst="plaqu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8842650" y="4883700"/>
            <a:ext cx="243000" cy="243000"/>
          </a:xfrm>
          <a:prstGeom prst="plaqu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179850" y="-284425"/>
            <a:ext cx="9574500" cy="5289600"/>
          </a:xfrm>
          <a:prstGeom prst="plaque">
            <a:avLst>
              <a:gd name="adj" fmla="val 3989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Google Shape;40;p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1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1032750" y="3415399"/>
            <a:ext cx="34848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2"/>
          </p:nvPr>
        </p:nvSpPr>
        <p:spPr>
          <a:xfrm>
            <a:off x="1032750" y="1655424"/>
            <a:ext cx="34848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3"/>
          </p:nvPr>
        </p:nvSpPr>
        <p:spPr>
          <a:xfrm>
            <a:off x="1032750" y="1198225"/>
            <a:ext cx="3484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1032750" y="2958200"/>
            <a:ext cx="3484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>
            <a:spLocks noGrp="1"/>
          </p:cNvSpPr>
          <p:nvPr>
            <p:ph type="pic" idx="5"/>
          </p:nvPr>
        </p:nvSpPr>
        <p:spPr>
          <a:xfrm>
            <a:off x="4830325" y="548375"/>
            <a:ext cx="5810100" cy="22956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47" name="Google Shape;47;p5"/>
          <p:cNvSpPr/>
          <p:nvPr/>
        </p:nvSpPr>
        <p:spPr>
          <a:xfrm>
            <a:off x="113189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>
            <a:spLocks noGrp="1"/>
          </p:cNvSpPr>
          <p:nvPr>
            <p:ph type="pic" idx="6"/>
          </p:nvPr>
        </p:nvSpPr>
        <p:spPr>
          <a:xfrm>
            <a:off x="5661200" y="-1916525"/>
            <a:ext cx="5926200" cy="59262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" name="Google Shape;51;p6"/>
          <p:cNvCxnSpPr/>
          <p:nvPr/>
        </p:nvCxnSpPr>
        <p:spPr>
          <a:xfrm>
            <a:off x="0" y="304175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52;p6"/>
          <p:cNvCxnSpPr/>
          <p:nvPr/>
        </p:nvCxnSpPr>
        <p:spPr>
          <a:xfrm>
            <a:off x="0" y="48324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6"/>
          <p:cNvCxnSpPr/>
          <p:nvPr/>
        </p:nvCxnSpPr>
        <p:spPr>
          <a:xfrm>
            <a:off x="344513" y="-55350"/>
            <a:ext cx="0" cy="52542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6"/>
          <p:cNvCxnSpPr/>
          <p:nvPr/>
        </p:nvCxnSpPr>
        <p:spPr>
          <a:xfrm>
            <a:off x="8799488" y="-55350"/>
            <a:ext cx="0" cy="52542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2874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87423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2874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6"/>
          <p:cNvSpPr/>
          <p:nvPr/>
        </p:nvSpPr>
        <p:spPr>
          <a:xfrm>
            <a:off x="87423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" name="Google Shape;62;p7"/>
          <p:cNvCxnSpPr/>
          <p:nvPr/>
        </p:nvCxnSpPr>
        <p:spPr>
          <a:xfrm>
            <a:off x="0" y="304175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7"/>
          <p:cNvCxnSpPr/>
          <p:nvPr/>
        </p:nvCxnSpPr>
        <p:spPr>
          <a:xfrm>
            <a:off x="0" y="48324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7"/>
          <p:cNvCxnSpPr/>
          <p:nvPr/>
        </p:nvCxnSpPr>
        <p:spPr>
          <a:xfrm>
            <a:off x="344513" y="-55350"/>
            <a:ext cx="0" cy="52542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7"/>
          <p:cNvCxnSpPr/>
          <p:nvPr/>
        </p:nvCxnSpPr>
        <p:spPr>
          <a:xfrm>
            <a:off x="8799488" y="-55350"/>
            <a:ext cx="0" cy="52542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713225" y="1150775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1"/>
          </p:nvPr>
        </p:nvSpPr>
        <p:spPr>
          <a:xfrm>
            <a:off x="713225" y="1866025"/>
            <a:ext cx="4554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✦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>
            <a:spLocks noGrp="1"/>
          </p:cNvSpPr>
          <p:nvPr>
            <p:ph type="pic" idx="2"/>
          </p:nvPr>
        </p:nvSpPr>
        <p:spPr>
          <a:xfrm>
            <a:off x="5643775" y="462450"/>
            <a:ext cx="2787000" cy="42186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7"/>
          <p:cNvSpPr/>
          <p:nvPr/>
        </p:nvSpPr>
        <p:spPr>
          <a:xfrm>
            <a:off x="2874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7"/>
          <p:cNvSpPr/>
          <p:nvPr/>
        </p:nvSpPr>
        <p:spPr>
          <a:xfrm>
            <a:off x="87423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7"/>
          <p:cNvSpPr/>
          <p:nvPr/>
        </p:nvSpPr>
        <p:spPr>
          <a:xfrm>
            <a:off x="2874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87423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87450" y="2511175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8742350" y="2511175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" name="Google Shape;75;p7"/>
          <p:cNvCxnSpPr>
            <a:stCxn id="73" idx="2"/>
            <a:endCxn id="61" idx="1"/>
          </p:cNvCxnSpPr>
          <p:nvPr/>
        </p:nvCxnSpPr>
        <p:spPr>
          <a:xfrm flipH="1">
            <a:off x="50" y="2568325"/>
            <a:ext cx="287400" cy="33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Google Shape;76;p7"/>
          <p:cNvCxnSpPr>
            <a:stCxn id="61" idx="3"/>
            <a:endCxn id="74" idx="6"/>
          </p:cNvCxnSpPr>
          <p:nvPr/>
        </p:nvCxnSpPr>
        <p:spPr>
          <a:xfrm rot="10800000">
            <a:off x="8856600" y="2568450"/>
            <a:ext cx="287400" cy="33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77;p7"/>
          <p:cNvSpPr>
            <a:spLocks noGrp="1"/>
          </p:cNvSpPr>
          <p:nvPr>
            <p:ph type="pic" idx="3"/>
          </p:nvPr>
        </p:nvSpPr>
        <p:spPr>
          <a:xfrm>
            <a:off x="5888137" y="1422588"/>
            <a:ext cx="2298300" cy="2298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1"/>
          <p:cNvCxnSpPr/>
          <p:nvPr/>
        </p:nvCxnSpPr>
        <p:spPr>
          <a:xfrm>
            <a:off x="0" y="304175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1"/>
          <p:cNvCxnSpPr/>
          <p:nvPr/>
        </p:nvCxnSpPr>
        <p:spPr>
          <a:xfrm>
            <a:off x="344513" y="-55350"/>
            <a:ext cx="0" cy="52542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1"/>
          <p:cNvCxnSpPr/>
          <p:nvPr/>
        </p:nvCxnSpPr>
        <p:spPr>
          <a:xfrm>
            <a:off x="8799488" y="-55350"/>
            <a:ext cx="0" cy="52542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" name="Google Shape;90;p11"/>
          <p:cNvSpPr/>
          <p:nvPr/>
        </p:nvSpPr>
        <p:spPr>
          <a:xfrm>
            <a:off x="2874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title" hasCustomPrompt="1"/>
          </p:nvPr>
        </p:nvSpPr>
        <p:spPr>
          <a:xfrm>
            <a:off x="2106250" y="636100"/>
            <a:ext cx="4931400" cy="11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2" name="Google Shape;92;p11"/>
          <p:cNvSpPr txBox="1">
            <a:spLocks noGrp="1"/>
          </p:cNvSpPr>
          <p:nvPr>
            <p:ph type="subTitle" idx="1"/>
          </p:nvPr>
        </p:nvSpPr>
        <p:spPr>
          <a:xfrm>
            <a:off x="2106250" y="1769875"/>
            <a:ext cx="49314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11"/>
          <p:cNvSpPr>
            <a:spLocks noGrp="1"/>
          </p:cNvSpPr>
          <p:nvPr>
            <p:ph type="pic" idx="2"/>
          </p:nvPr>
        </p:nvSpPr>
        <p:spPr>
          <a:xfrm>
            <a:off x="573805" y="2413000"/>
            <a:ext cx="7909500" cy="43251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94" name="Google Shape;94;p11"/>
          <p:cNvSpPr/>
          <p:nvPr/>
        </p:nvSpPr>
        <p:spPr>
          <a:xfrm>
            <a:off x="87423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ella Respira"/>
              <a:buNone/>
              <a:defRPr sz="3000">
                <a:solidFill>
                  <a:schemeClr val="lt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●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○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■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●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○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■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●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○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■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1" r:id="rId11"/>
    <p:sldLayoutId id="2147483662" r:id="rId12"/>
    <p:sldLayoutId id="2147483669" r:id="rId13"/>
    <p:sldLayoutId id="2147483673" r:id="rId14"/>
    <p:sldLayoutId id="2147483674" r:id="rId15"/>
    <p:sldLayoutId id="2147483675" r:id="rId16"/>
    <p:sldLayoutId id="2147483676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9384" t="1477" r="44096"/>
          <a:stretch/>
        </p:blipFill>
        <p:spPr>
          <a:xfrm>
            <a:off x="6390400" y="462450"/>
            <a:ext cx="2342400" cy="4218600"/>
          </a:xfrm>
          <a:prstGeom prst="rect">
            <a:avLst/>
          </a:prstGeom>
        </p:spPr>
      </p:pic>
      <p:sp>
        <p:nvSpPr>
          <p:cNvPr id="248" name="Google Shape;248;p27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4513200" cy="27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Nykaa Analysis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50" name="Google Shape;250;p27"/>
          <p:cNvSpPr/>
          <p:nvPr/>
        </p:nvSpPr>
        <p:spPr>
          <a:xfrm>
            <a:off x="4399450" y="2203775"/>
            <a:ext cx="4075200" cy="26622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1" name="Google Shape;251;p27"/>
          <p:cNvCxnSpPr>
            <a:stCxn id="250" idx="1"/>
          </p:cNvCxnSpPr>
          <p:nvPr/>
        </p:nvCxnSpPr>
        <p:spPr>
          <a:xfrm rot="10800000">
            <a:off x="839950" y="3534875"/>
            <a:ext cx="3559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2" name="Google Shape;252;p27"/>
          <p:cNvSpPr/>
          <p:nvPr/>
        </p:nvSpPr>
        <p:spPr>
          <a:xfrm>
            <a:off x="713225" y="3427775"/>
            <a:ext cx="214200" cy="214200"/>
          </a:xfrm>
          <a:prstGeom prst="plaqu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7"/>
          <p:cNvSpPr/>
          <p:nvPr/>
        </p:nvSpPr>
        <p:spPr>
          <a:xfrm>
            <a:off x="5972563" y="808600"/>
            <a:ext cx="841800" cy="8418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7"/>
          <p:cNvSpPr/>
          <p:nvPr/>
        </p:nvSpPr>
        <p:spPr>
          <a:xfrm>
            <a:off x="6156763" y="992800"/>
            <a:ext cx="473400" cy="473400"/>
          </a:xfrm>
          <a:prstGeom prst="plaqu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5" name="Google Shape;255;p2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t="2615" b="2615"/>
          <a:stretch/>
        </p:blipFill>
        <p:spPr>
          <a:xfrm>
            <a:off x="4537600" y="2333225"/>
            <a:ext cx="3799200" cy="24033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9B604-9C9C-0216-7D67-2DF925112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Market Trends &amp; Opportunities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B8F419-699E-3B26-B979-9171A31C22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51281" y="1457326"/>
            <a:ext cx="6692557" cy="29503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Comic Sans MS" panose="030F0702030302020204" pitchFamily="66" charset="0"/>
              </a:rPr>
              <a:t> Growth in </a:t>
            </a:r>
            <a:r>
              <a:rPr lang="en-US" sz="2400" b="1" dirty="0">
                <a:solidFill>
                  <a:srgbClr val="000000"/>
                </a:solidFill>
                <a:latin typeface="Comic Sans MS" panose="030F0702030302020204" pitchFamily="66" charset="0"/>
              </a:rPr>
              <a:t>men’s grooming &amp; wellness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000000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mic Sans MS" panose="030F0702030302020204" pitchFamily="66" charset="0"/>
              </a:rPr>
              <a:t>Demand for </a:t>
            </a:r>
            <a:r>
              <a:rPr lang="en-US" sz="2400" b="1" dirty="0">
                <a:solidFill>
                  <a:srgbClr val="000000"/>
                </a:solidFill>
                <a:latin typeface="Comic Sans MS" panose="030F0702030302020204" pitchFamily="66" charset="0"/>
              </a:rPr>
              <a:t>organic &amp; sustainable beauty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000000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Comic Sans MS" panose="030F0702030302020204" pitchFamily="66" charset="0"/>
              </a:rPr>
              <a:t> Increased spending on </a:t>
            </a:r>
            <a:r>
              <a:rPr lang="en-US" sz="2400" b="1" dirty="0">
                <a:solidFill>
                  <a:srgbClr val="000000"/>
                </a:solidFill>
                <a:latin typeface="Comic Sans MS" panose="030F0702030302020204" pitchFamily="66" charset="0"/>
              </a:rPr>
              <a:t>luxury brands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000000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Comic Sans MS" panose="030F0702030302020204" pitchFamily="66" charset="0"/>
              </a:rPr>
              <a:t> Rise in </a:t>
            </a:r>
            <a:r>
              <a:rPr lang="en-US" sz="2400" b="1" dirty="0">
                <a:solidFill>
                  <a:srgbClr val="000000"/>
                </a:solidFill>
                <a:latin typeface="Comic Sans MS" panose="030F0702030302020204" pitchFamily="66" charset="0"/>
              </a:rPr>
              <a:t>AI-driven personalized shopping</a:t>
            </a:r>
            <a:endParaRPr lang="en-IN" sz="2400" dirty="0">
              <a:solidFill>
                <a:srgbClr val="0000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220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3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9035" b="9043"/>
          <a:stretch/>
        </p:blipFill>
        <p:spPr>
          <a:xfrm>
            <a:off x="573805" y="2413000"/>
            <a:ext cx="7909500" cy="4325100"/>
          </a:xfrm>
          <a:prstGeom prst="roundRect">
            <a:avLst>
              <a:gd name="adj" fmla="val 16667"/>
            </a:avLst>
          </a:prstGeom>
        </p:spPr>
      </p:pic>
      <p:sp>
        <p:nvSpPr>
          <p:cNvPr id="389" name="Google Shape;389;p37"/>
          <p:cNvSpPr txBox="1">
            <a:spLocks noGrp="1"/>
          </p:cNvSpPr>
          <p:nvPr>
            <p:ph type="title"/>
          </p:nvPr>
        </p:nvSpPr>
        <p:spPr>
          <a:xfrm>
            <a:off x="2106250" y="636100"/>
            <a:ext cx="4931400" cy="11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10,830,000</a:t>
            </a:r>
            <a:endParaRPr dirty="0"/>
          </a:p>
        </p:txBody>
      </p:sp>
      <p:sp>
        <p:nvSpPr>
          <p:cNvPr id="390" name="Google Shape;390;p37"/>
          <p:cNvSpPr txBox="1">
            <a:spLocks noGrp="1"/>
          </p:cNvSpPr>
          <p:nvPr>
            <p:ph type="subTitle" idx="1"/>
          </p:nvPr>
        </p:nvSpPr>
        <p:spPr>
          <a:xfrm>
            <a:off x="2106250" y="1769875"/>
            <a:ext cx="49314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Number of users analyzed in our market research</a:t>
            </a:r>
            <a:endParaRPr dirty="0"/>
          </a:p>
        </p:txBody>
      </p:sp>
      <p:grpSp>
        <p:nvGrpSpPr>
          <p:cNvPr id="391" name="Google Shape;391;p37"/>
          <p:cNvGrpSpPr/>
          <p:nvPr/>
        </p:nvGrpSpPr>
        <p:grpSpPr>
          <a:xfrm>
            <a:off x="1140613" y="2571738"/>
            <a:ext cx="6862675" cy="5057403"/>
            <a:chOff x="845650" y="2922338"/>
            <a:chExt cx="6862675" cy="5057403"/>
          </a:xfrm>
        </p:grpSpPr>
        <p:sp>
          <p:nvSpPr>
            <p:cNvPr id="392" name="Google Shape;392;p37"/>
            <p:cNvSpPr/>
            <p:nvPr/>
          </p:nvSpPr>
          <p:spPr>
            <a:xfrm rot="5400000">
              <a:off x="7494125" y="2922338"/>
              <a:ext cx="214200" cy="214200"/>
            </a:xfrm>
            <a:prstGeom prst="plaqu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 rot="5400000">
              <a:off x="845650" y="2922338"/>
              <a:ext cx="214200" cy="214200"/>
            </a:xfrm>
            <a:prstGeom prst="plaqu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7"/>
            <p:cNvSpPr/>
            <p:nvPr/>
          </p:nvSpPr>
          <p:spPr>
            <a:xfrm rot="5400000">
              <a:off x="1748292" y="2019708"/>
              <a:ext cx="5057390" cy="6862673"/>
            </a:xfrm>
            <a:custGeom>
              <a:avLst/>
              <a:gdLst/>
              <a:ahLst/>
              <a:cxnLst/>
              <a:rect l="l" t="t" r="r" b="b"/>
              <a:pathLst>
                <a:path w="89231" h="121254" fill="none" extrusionOk="0">
                  <a:moveTo>
                    <a:pt x="83781" y="121254"/>
                  </a:moveTo>
                  <a:lnTo>
                    <a:pt x="5451" y="121254"/>
                  </a:lnTo>
                  <a:cubicBezTo>
                    <a:pt x="5451" y="118243"/>
                    <a:pt x="3010" y="115803"/>
                    <a:pt x="0" y="115803"/>
                  </a:cubicBezTo>
                  <a:lnTo>
                    <a:pt x="0" y="5450"/>
                  </a:lnTo>
                  <a:cubicBezTo>
                    <a:pt x="3010" y="5450"/>
                    <a:pt x="5451" y="3009"/>
                    <a:pt x="5451" y="0"/>
                  </a:cubicBezTo>
                  <a:lnTo>
                    <a:pt x="83781" y="0"/>
                  </a:lnTo>
                  <a:cubicBezTo>
                    <a:pt x="83781" y="3009"/>
                    <a:pt x="86221" y="5450"/>
                    <a:pt x="89231" y="5450"/>
                  </a:cubicBezTo>
                  <a:lnTo>
                    <a:pt x="89231" y="115803"/>
                  </a:lnTo>
                  <a:cubicBezTo>
                    <a:pt x="86221" y="115803"/>
                    <a:pt x="83781" y="118242"/>
                    <a:pt x="83781" y="12125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10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7A318-86D4-0365-2E14-99495BD6F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738" y="76199"/>
            <a:ext cx="3536624" cy="1676621"/>
          </a:xfrm>
        </p:spPr>
        <p:txBody>
          <a:bodyPr>
            <a:normAutofit fontScale="90000"/>
          </a:bodyPr>
          <a:lstStyle/>
          <a:p>
            <a:r>
              <a:rPr lang="en-IN" sz="4950" dirty="0">
                <a:latin typeface="Arial Rounded MT Bold" panose="020F0704030504030204" pitchFamily="34" charset="0"/>
              </a:rPr>
              <a:t>Future Outlook</a:t>
            </a:r>
            <a:endParaRPr lang="en-IN" sz="12450" dirty="0">
              <a:latin typeface="Arial Rounded MT Bold" panose="020F07040305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1148366-03FE-53C9-E048-7F87984085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14800" y="1752820"/>
            <a:ext cx="4649392" cy="2952530"/>
          </a:xfrm>
        </p:spPr>
        <p:txBody>
          <a:bodyPr>
            <a:normAutofit/>
          </a:bodyPr>
          <a:lstStyle/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800" b="1" dirty="0">
                <a:latin typeface="Agency FB" panose="020B0503020202020204" pitchFamily="34" charset="0"/>
              </a:rPr>
              <a:t>Projected Market: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dirty="0">
                <a:latin typeface="Agency FB" panose="020B0503020202020204" pitchFamily="34" charset="0"/>
              </a:rPr>
              <a:t>India’s beauty &amp; personal care market to hit $30 billion by 2027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800" b="1" dirty="0">
                <a:latin typeface="Agency FB" panose="020B0503020202020204" pitchFamily="34" charset="0"/>
              </a:rPr>
              <a:t>Expansion Plans:</a:t>
            </a:r>
          </a:p>
          <a:p>
            <a:pPr marL="257175" indent="-257175">
              <a:buFont typeface="Courier New" panose="02070309020205020404" pitchFamily="49" charset="0"/>
              <a:buChar char="o"/>
            </a:pPr>
            <a:r>
              <a:rPr lang="en-US" sz="1800" dirty="0">
                <a:latin typeface="Agency FB" panose="020B0503020202020204" pitchFamily="34" charset="0"/>
              </a:rPr>
              <a:t>New categories (Fashion, Home, Wellness)</a:t>
            </a:r>
          </a:p>
          <a:p>
            <a:pPr marL="257175" indent="-257175">
              <a:buFont typeface="Courier New" panose="02070309020205020404" pitchFamily="49" charset="0"/>
              <a:buChar char="o"/>
            </a:pPr>
            <a:r>
              <a:rPr lang="en-US" sz="1800" dirty="0">
                <a:latin typeface="Agency FB" panose="020B0503020202020204" pitchFamily="34" charset="0"/>
              </a:rPr>
              <a:t>Offline expansion </a:t>
            </a:r>
          </a:p>
          <a:p>
            <a:pPr marL="257175" indent="-257175">
              <a:buFont typeface="Courier New" panose="02070309020205020404" pitchFamily="49" charset="0"/>
              <a:buChar char="o"/>
            </a:pPr>
            <a:r>
              <a:rPr lang="en-US" sz="1800" dirty="0">
                <a:latin typeface="Agency FB" panose="020B0503020202020204" pitchFamily="34" charset="0"/>
              </a:rPr>
              <a:t>AI/ML-driven personalization</a:t>
            </a:r>
          </a:p>
          <a:p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C60E0C2-4F11-62BE-5FEB-76F5EA1EE38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2ADB89-7A43-8740-BE64-2A4682D947B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1494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B80B318-BD68-9A0E-8898-9A244915A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Nykaa’s Retail Footprint 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55F46-6350-622E-6836-284C6BFDA27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4800600"/>
            <a:ext cx="2057400" cy="274638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A7E535D-8B5A-F247-D99F-788627C6F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38" y="1017725"/>
            <a:ext cx="8322468" cy="368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30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50EF5-4CCD-D89D-386E-963154D94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4"/>
            <a:ext cx="7704000" cy="497951"/>
          </a:xfrm>
        </p:spPr>
        <p:txBody>
          <a:bodyPr/>
          <a:lstStyle/>
          <a:p>
            <a:r>
              <a:rPr lang="en-US" sz="2000" u="sng" dirty="0"/>
              <a:t>Nykaa’s Financial Performance: Yearly Revenue Insights</a:t>
            </a:r>
            <a:endParaRPr lang="en-IN" sz="2000" u="sn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9F7162-5F4E-ED9F-B627-45BEFE3B9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928" y="871536"/>
            <a:ext cx="8008144" cy="394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597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5C1A077-1950-973B-09B1-038B521A7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Strategic Recommendations for Nykaa</a:t>
            </a:r>
            <a:r>
              <a:rPr lang="en-IN" dirty="0"/>
              <a:t> 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28A63B32-0B19-E4FC-85DC-D2A2799A6D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24" y="1603118"/>
            <a:ext cx="2807100" cy="154727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Expand offline stores in </a:t>
            </a:r>
            <a:r>
              <a:rPr lang="en-US" b="1" dirty="0">
                <a:solidFill>
                  <a:srgbClr val="000000"/>
                </a:solidFill>
              </a:rPr>
              <a:t>Tier 2 &amp; 3 cities</a:t>
            </a:r>
            <a:r>
              <a:rPr lang="en-US" dirty="0">
                <a:solidFill>
                  <a:srgbClr val="000000"/>
                </a:solidFill>
              </a:rPr>
              <a:t> for better accessibility.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Improve the integration between </a:t>
            </a:r>
            <a:r>
              <a:rPr lang="en-US" b="1" dirty="0">
                <a:solidFill>
                  <a:srgbClr val="000000"/>
                </a:solidFill>
              </a:rPr>
              <a:t>online &amp; offline shopping experiences</a:t>
            </a:r>
            <a:r>
              <a:rPr lang="en-US" dirty="0">
                <a:solidFill>
                  <a:srgbClr val="000000"/>
                </a:solidFill>
              </a:rPr>
              <a:t>.</a:t>
            </a:r>
            <a:endParaRPr lang="en-IN" dirty="0">
              <a:solidFill>
                <a:srgbClr val="000000"/>
              </a:solidFill>
            </a:endParaRP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1643A3C8-D876-C310-8AE9-01DF2A1603D0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720000" y="3694719"/>
            <a:ext cx="4137750" cy="10059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introduce more </a:t>
            </a:r>
            <a:r>
              <a:rPr lang="en-US" b="1" dirty="0">
                <a:solidFill>
                  <a:srgbClr val="000000"/>
                </a:solidFill>
              </a:rPr>
              <a:t>budget-friendly beauty products</a:t>
            </a:r>
            <a:r>
              <a:rPr lang="en-US" dirty="0">
                <a:solidFill>
                  <a:srgbClr val="000000"/>
                </a:solidFill>
              </a:rPr>
              <a:t> to compete with Amazon &amp; Purplle.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Offer </a:t>
            </a:r>
            <a:r>
              <a:rPr lang="en-US" b="1" dirty="0">
                <a:solidFill>
                  <a:srgbClr val="000000"/>
                </a:solidFill>
              </a:rPr>
              <a:t>exclusive discounts &amp; bundles</a:t>
            </a:r>
            <a:r>
              <a:rPr lang="en-US" dirty="0">
                <a:solidFill>
                  <a:srgbClr val="000000"/>
                </a:solidFill>
              </a:rPr>
              <a:t> for loyalty program members.</a:t>
            </a:r>
            <a:endParaRPr lang="en-IN" dirty="0">
              <a:solidFill>
                <a:srgbClr val="000000"/>
              </a:solidFill>
            </a:endParaRP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4538F8A2-89EB-489F-E971-5B4F59941B48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4714875" y="3127096"/>
            <a:ext cx="3715901" cy="56762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Increase investment in </a:t>
            </a:r>
            <a:r>
              <a:rPr lang="en-US" b="1" dirty="0">
                <a:solidFill>
                  <a:srgbClr val="000000"/>
                </a:solidFill>
              </a:rPr>
              <a:t>Nykaa Fashion</a:t>
            </a:r>
            <a:r>
              <a:rPr lang="en-US" dirty="0">
                <a:solidFill>
                  <a:srgbClr val="000000"/>
                </a:solidFill>
              </a:rPr>
              <a:t> to compete with Myntra</a:t>
            </a:r>
            <a:endParaRPr lang="en-IN" dirty="0">
              <a:solidFill>
                <a:srgbClr val="000000"/>
              </a:solidFill>
            </a:endParaRP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F9D75B52-9AAD-D86F-FE60-E48BDA4EB691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713250" y="1100231"/>
            <a:ext cx="2807100" cy="457200"/>
          </a:xfrm>
        </p:spPr>
        <p:txBody>
          <a:bodyPr/>
          <a:lstStyle/>
          <a:p>
            <a:r>
              <a:rPr lang="en-IN" sz="1200" b="1" dirty="0"/>
              <a:t>Strengthen Omnichannel Presence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0AE79BC0-13C9-0888-5A43-36BDB6076548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720000" y="3128776"/>
            <a:ext cx="2807100" cy="457200"/>
          </a:xfrm>
        </p:spPr>
        <p:txBody>
          <a:bodyPr/>
          <a:lstStyle/>
          <a:p>
            <a:r>
              <a:rPr lang="en-IN" sz="1200" b="1" dirty="0"/>
              <a:t>Competitive Pricing &amp; Discounts</a:t>
            </a:r>
          </a:p>
        </p:txBody>
      </p:sp>
      <p:sp>
        <p:nvSpPr>
          <p:cNvPr id="17" name="Subtitle 16">
            <a:extLst>
              <a:ext uri="{FF2B5EF4-FFF2-40B4-BE49-F238E27FC236}">
                <a16:creationId xmlns:a16="http://schemas.microsoft.com/office/drawing/2014/main" id="{D6A6C93C-8035-BE04-5651-7B48A065724E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4021932" y="1205569"/>
            <a:ext cx="4258800" cy="457200"/>
          </a:xfrm>
        </p:spPr>
        <p:txBody>
          <a:bodyPr/>
          <a:lstStyle/>
          <a:p>
            <a:r>
              <a:rPr lang="en-IN" dirty="0"/>
              <a:t>Improve Logistics &amp; Delivery Speed</a:t>
            </a: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2392D948-346B-6B9B-A5AD-F8732FCBA3FF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4071938" y="2602741"/>
            <a:ext cx="3623006" cy="457200"/>
          </a:xfrm>
        </p:spPr>
        <p:txBody>
          <a:bodyPr/>
          <a:lstStyle/>
          <a:p>
            <a:r>
              <a:rPr lang="en-IN" dirty="0"/>
              <a:t>Expand Fashion Category</a:t>
            </a:r>
          </a:p>
        </p:txBody>
      </p:sp>
      <p:sp>
        <p:nvSpPr>
          <p:cNvPr id="21" name="Subtitle 20">
            <a:extLst>
              <a:ext uri="{FF2B5EF4-FFF2-40B4-BE49-F238E27FC236}">
                <a16:creationId xmlns:a16="http://schemas.microsoft.com/office/drawing/2014/main" id="{2F2434B0-0BEA-6915-EB5B-AEE1311F2A47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021906" y="1596841"/>
            <a:ext cx="4843488" cy="1005900"/>
          </a:xfrm>
        </p:spPr>
        <p:txBody>
          <a:bodyPr/>
          <a:lstStyle/>
          <a:p>
            <a:pPr marL="152400" indent="0"/>
            <a:r>
              <a:rPr lang="en-US" dirty="0">
                <a:solidFill>
                  <a:srgbClr val="000000"/>
                </a:solidFill>
              </a:rPr>
              <a:t>  Partner with </a:t>
            </a:r>
            <a:r>
              <a:rPr lang="en-US" b="1" dirty="0">
                <a:solidFill>
                  <a:srgbClr val="000000"/>
                </a:solidFill>
              </a:rPr>
              <a:t>local delivery services</a:t>
            </a:r>
            <a:r>
              <a:rPr lang="en-US" dirty="0">
                <a:solidFill>
                  <a:srgbClr val="000000"/>
                </a:solidFill>
              </a:rPr>
              <a:t> to reduce shipping time. 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Establish </a:t>
            </a:r>
            <a:r>
              <a:rPr lang="en-US" b="1" dirty="0">
                <a:solidFill>
                  <a:srgbClr val="000000"/>
                </a:solidFill>
              </a:rPr>
              <a:t>regional warehouses</a:t>
            </a:r>
            <a:r>
              <a:rPr lang="en-US" dirty="0">
                <a:solidFill>
                  <a:srgbClr val="000000"/>
                </a:solidFill>
              </a:rPr>
              <a:t> for faster order fulfillment.</a:t>
            </a:r>
            <a:endParaRPr lang="en-IN" dirty="0">
              <a:solidFill>
                <a:srgbClr val="000000"/>
              </a:solidFill>
            </a:endParaRPr>
          </a:p>
          <a:p>
            <a:pPr marL="323850" indent="-171450">
              <a:buFont typeface="Arial" panose="020B0604020202020204" pitchFamily="34" charset="0"/>
              <a:buChar char="•"/>
            </a:pPr>
            <a:endParaRPr lang="en-IN" dirty="0">
              <a:solidFill>
                <a:srgbClr val="000000"/>
              </a:solidFill>
            </a:endParaRPr>
          </a:p>
        </p:txBody>
      </p:sp>
      <p:sp>
        <p:nvSpPr>
          <p:cNvPr id="22" name="Subtitle 13">
            <a:extLst>
              <a:ext uri="{FF2B5EF4-FFF2-40B4-BE49-F238E27FC236}">
                <a16:creationId xmlns:a16="http://schemas.microsoft.com/office/drawing/2014/main" id="{D8DC7D6B-E169-7A96-EF75-3F814717DF05}"/>
              </a:ext>
            </a:extLst>
          </p:cNvPr>
          <p:cNvSpPr txBox="1">
            <a:spLocks/>
          </p:cNvSpPr>
          <p:nvPr/>
        </p:nvSpPr>
        <p:spPr>
          <a:xfrm>
            <a:off x="4714875" y="3813610"/>
            <a:ext cx="3850481" cy="567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Collaborate with </a:t>
            </a:r>
            <a:r>
              <a:rPr lang="en-US" b="1" dirty="0">
                <a:solidFill>
                  <a:srgbClr val="000000"/>
                </a:solidFill>
              </a:rPr>
              <a:t>popular fashion influencers &amp; designers</a:t>
            </a:r>
            <a:r>
              <a:rPr lang="en-US" dirty="0"/>
              <a:t>.</a:t>
            </a:r>
            <a:endParaRPr lang="en-IN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519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0D46DF12-4883-4CFE-B424-A59940AB9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9986236">
            <a:off x="720000" y="2285400"/>
            <a:ext cx="7704000" cy="572700"/>
          </a:xfrm>
        </p:spPr>
        <p:txBody>
          <a:bodyPr/>
          <a:lstStyle/>
          <a:p>
            <a:r>
              <a:rPr lang="en-US" u="sng" dirty="0"/>
              <a:t>SWOT ANALYSIS</a:t>
            </a:r>
            <a:endParaRPr lang="en-IN" u="sng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6BE83C1-BAAA-9AC8-9303-8761C94CA0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484096"/>
              </p:ext>
            </p:extLst>
          </p:nvPr>
        </p:nvGraphicFramePr>
        <p:xfrm>
          <a:off x="514350" y="250031"/>
          <a:ext cx="8093869" cy="4636294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8093869">
                  <a:extLst>
                    <a:ext uri="{9D8B030D-6E8A-4147-A177-3AD203B41FA5}">
                      <a16:colId xmlns:a16="http://schemas.microsoft.com/office/drawing/2014/main" val="36142982"/>
                    </a:ext>
                  </a:extLst>
                </a:gridCol>
              </a:tblGrid>
              <a:tr h="463629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768425"/>
                  </a:ext>
                </a:extLst>
              </a:tr>
            </a:tbl>
          </a:graphicData>
        </a:graphic>
      </p:graphicFrame>
      <p:sp>
        <p:nvSpPr>
          <p:cNvPr id="15" name="Title 11">
            <a:extLst>
              <a:ext uri="{FF2B5EF4-FFF2-40B4-BE49-F238E27FC236}">
                <a16:creationId xmlns:a16="http://schemas.microsoft.com/office/drawing/2014/main" id="{3CC22605-E73C-2D16-9367-B8083ACE131D}"/>
              </a:ext>
            </a:extLst>
          </p:cNvPr>
          <p:cNvSpPr txBox="1">
            <a:spLocks/>
          </p:cNvSpPr>
          <p:nvPr/>
        </p:nvSpPr>
        <p:spPr>
          <a:xfrm rot="19899920">
            <a:off x="904219" y="2281828"/>
            <a:ext cx="77040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ella Respira"/>
              <a:buNone/>
              <a:defRPr sz="3000" b="0" i="0" u="none" strike="noStrike" cap="none">
                <a:solidFill>
                  <a:schemeClr val="lt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u="sng"/>
              <a:t>SWOT ANALYSIS</a:t>
            </a:r>
            <a:endParaRPr lang="en-IN" u="sng" dirty="0"/>
          </a:p>
        </p:txBody>
      </p:sp>
    </p:spTree>
    <p:extLst>
      <p:ext uri="{BB962C8B-B14F-4D97-AF65-F5344CB8AC3E}">
        <p14:creationId xmlns:p14="http://schemas.microsoft.com/office/powerpoint/2010/main" val="182333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8E3DB7A-55F4-263D-E362-92D95D5C9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9742661"/>
              </p:ext>
            </p:extLst>
          </p:nvPr>
        </p:nvGraphicFramePr>
        <p:xfrm>
          <a:off x="1524000" y="539750"/>
          <a:ext cx="6096000" cy="518160"/>
        </p:xfrm>
        <a:graphic>
          <a:graphicData uri="http://schemas.openxmlformats.org/drawingml/2006/table">
            <a:tbl>
              <a:tblPr firstRow="1" bandRow="1">
                <a:tableStyleId>{C020F33A-A842-4115-ACD1-543A871CA47B}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372411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800" b="1" u="sng" dirty="0">
                          <a:solidFill>
                            <a:schemeClr val="bg1"/>
                          </a:solidFill>
                        </a:rPr>
                        <a:t>Strengths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65832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0613F49-3BBD-DE7F-8812-00F8334458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2231732"/>
              </p:ext>
            </p:extLst>
          </p:nvPr>
        </p:nvGraphicFramePr>
        <p:xfrm>
          <a:off x="1071563" y="1257300"/>
          <a:ext cx="6965156" cy="3078480"/>
        </p:xfrm>
        <a:graphic>
          <a:graphicData uri="http://schemas.openxmlformats.org/drawingml/2006/table">
            <a:tbl>
              <a:tblPr/>
              <a:tblGrid>
                <a:gridCol w="6965156">
                  <a:extLst>
                    <a:ext uri="{9D8B030D-6E8A-4147-A177-3AD203B41FA5}">
                      <a16:colId xmlns:a16="http://schemas.microsoft.com/office/drawing/2014/main" val="2118976568"/>
                    </a:ext>
                  </a:extLst>
                </a:gridCol>
              </a:tblGrid>
              <a:tr h="306466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Strong Brand Presence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      Nykaa is a well-established brand in the Indian beauty and personal care industry,               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      known for its wide range of authentic products. 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Omnichannel Business Model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0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It operates both online and offline, with a strong e-commerce platform and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b="0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physical stores.</a:t>
                      </a:r>
                      <a:r>
                        <a:rPr lang="en-US" b="0" dirty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Strong Digital Marketing &amp; Influencer Collaborations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Leverages social media influencers, celebrities, and content marketing effectively.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Customer Trust &amp; Authenticity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Ensures genuine products, which builds customer loyalty in a market where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b="0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counterfeit products are a concern.</a:t>
                      </a:r>
                      <a:endParaRPr lang="en-IN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00837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09374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34C7A-7281-C8E6-81F0-FC0866469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1BF2C25-F65E-DD94-E6EA-B6D3B1BE2E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51057"/>
              </p:ext>
            </p:extLst>
          </p:nvPr>
        </p:nvGraphicFramePr>
        <p:xfrm>
          <a:off x="1524000" y="539750"/>
          <a:ext cx="6096000" cy="518160"/>
        </p:xfrm>
        <a:graphic>
          <a:graphicData uri="http://schemas.openxmlformats.org/drawingml/2006/table">
            <a:tbl>
              <a:tblPr firstRow="1" bandRow="1">
                <a:tableStyleId>{C020F33A-A842-4115-ACD1-543A871CA47B}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372411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800" b="1" u="sng" dirty="0">
                          <a:solidFill>
                            <a:schemeClr val="bg1"/>
                          </a:solidFill>
                        </a:rPr>
                        <a:t>Weaknesses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65832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FDB004E-74AF-99C9-3575-2FF37A4BD6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3097806"/>
              </p:ext>
            </p:extLst>
          </p:nvPr>
        </p:nvGraphicFramePr>
        <p:xfrm>
          <a:off x="1071563" y="1257300"/>
          <a:ext cx="6965156" cy="3078480"/>
        </p:xfrm>
        <a:graphic>
          <a:graphicData uri="http://schemas.openxmlformats.org/drawingml/2006/table">
            <a:tbl>
              <a:tblPr/>
              <a:tblGrid>
                <a:gridCol w="6965156">
                  <a:extLst>
                    <a:ext uri="{9D8B030D-6E8A-4147-A177-3AD203B41FA5}">
                      <a16:colId xmlns:a16="http://schemas.microsoft.com/office/drawing/2014/main" val="2118976568"/>
                    </a:ext>
                  </a:extLst>
                </a:gridCol>
              </a:tblGrid>
              <a:tr h="306466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High Operational Costs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Running physical stores and managing logistics increases costs.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Dependence on Third-Party Brands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While Nykaa has its private label, it still heavily relies on third-party brands for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      revenue.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Limited International Expansion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Nykaa primarily operates in India and has yet to expand significantly into global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markets.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Competitive Pricing Pressure</a:t>
                      </a:r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Faces stiff competition from players like Amazon, Flipkart, and other beauty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platforms, which sometimes leads to aggressive discounting.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00837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89643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8A2B1-9A28-1781-21E6-01E7245E1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C94B470-9DA7-5024-8EC4-7BA0731BAA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375822"/>
              </p:ext>
            </p:extLst>
          </p:nvPr>
        </p:nvGraphicFramePr>
        <p:xfrm>
          <a:off x="1524000" y="539750"/>
          <a:ext cx="6096000" cy="518160"/>
        </p:xfrm>
        <a:graphic>
          <a:graphicData uri="http://schemas.openxmlformats.org/drawingml/2006/table">
            <a:tbl>
              <a:tblPr firstRow="1" bandRow="1">
                <a:tableStyleId>{C020F33A-A842-4115-ACD1-543A871CA47B}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372411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800" b="1" u="sng" dirty="0">
                          <a:solidFill>
                            <a:schemeClr val="bg1"/>
                          </a:solidFill>
                        </a:rPr>
                        <a:t>Opportunities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65832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70655BB-B304-2BBA-8948-608007967D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903852"/>
              </p:ext>
            </p:extLst>
          </p:nvPr>
        </p:nvGraphicFramePr>
        <p:xfrm>
          <a:off x="1071563" y="1257300"/>
          <a:ext cx="6965156" cy="3078480"/>
        </p:xfrm>
        <a:graphic>
          <a:graphicData uri="http://schemas.openxmlformats.org/drawingml/2006/table">
            <a:tbl>
              <a:tblPr/>
              <a:tblGrid>
                <a:gridCol w="6965156">
                  <a:extLst>
                    <a:ext uri="{9D8B030D-6E8A-4147-A177-3AD203B41FA5}">
                      <a16:colId xmlns:a16="http://schemas.microsoft.com/office/drawing/2014/main" val="2118976568"/>
                    </a:ext>
                  </a:extLst>
                </a:gridCol>
              </a:tblGrid>
              <a:tr h="306466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Growth in Indian Beauty &amp; Wellness Industry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The beauty and personal care market in India is expanding rapidly, providing a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huge opportunity for Nykaa.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Expansion into Tier 2 &amp; Tier 3 Cities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Increasing demand for branded beauty and fashion products in smaller cities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presents a great growth avenue.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Global Expansion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Entering international markets can further enhance brand visibility and revenue.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Technology &amp; AI Integration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Enhancing personalization and customer experience using AI-driven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recommendations and virtual try-ons.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00837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6206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5" name="Google Shape;305;p31"/>
          <p:cNvCxnSpPr/>
          <p:nvPr/>
        </p:nvCxnSpPr>
        <p:spPr>
          <a:xfrm>
            <a:off x="2309050" y="4496900"/>
            <a:ext cx="58902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06" name="Google Shape;306;p31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 l="31469" r="31469"/>
          <a:stretch/>
        </p:blipFill>
        <p:spPr>
          <a:xfrm>
            <a:off x="466100" y="462450"/>
            <a:ext cx="2342400" cy="4218600"/>
          </a:xfrm>
          <a:prstGeom prst="rect">
            <a:avLst/>
          </a:prstGeom>
        </p:spPr>
      </p:pic>
      <p:sp>
        <p:nvSpPr>
          <p:cNvPr id="307" name="Google Shape;307;p31"/>
          <p:cNvSpPr txBox="1">
            <a:spLocks noGrp="1"/>
          </p:cNvSpPr>
          <p:nvPr>
            <p:ph type="title"/>
          </p:nvPr>
        </p:nvSpPr>
        <p:spPr>
          <a:xfrm>
            <a:off x="4495475" y="3462325"/>
            <a:ext cx="3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08" name="Google Shape;308;p31"/>
          <p:cNvSpPr txBox="1">
            <a:spLocks noGrp="1"/>
          </p:cNvSpPr>
          <p:nvPr>
            <p:ph type="title" idx="2"/>
          </p:nvPr>
        </p:nvSpPr>
        <p:spPr>
          <a:xfrm>
            <a:off x="4495475" y="2511850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09" name="Google Shape;309;p31"/>
          <p:cNvSpPr/>
          <p:nvPr/>
        </p:nvSpPr>
        <p:spPr>
          <a:xfrm rot="5400000">
            <a:off x="979700" y="1379325"/>
            <a:ext cx="3650100" cy="23847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0" name="Google Shape;310;p31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5060"/>
          <a:stretch/>
        </p:blipFill>
        <p:spPr>
          <a:xfrm>
            <a:off x="1727780" y="872250"/>
            <a:ext cx="2154000" cy="3399000"/>
          </a:xfrm>
          <a:prstGeom prst="roundRect">
            <a:avLst>
              <a:gd name="adj" fmla="val 50000"/>
            </a:avLst>
          </a:prstGeom>
        </p:spPr>
      </p:pic>
      <p:sp>
        <p:nvSpPr>
          <p:cNvPr id="311" name="Google Shape;311;p31"/>
          <p:cNvSpPr/>
          <p:nvPr/>
        </p:nvSpPr>
        <p:spPr>
          <a:xfrm>
            <a:off x="7588969" y="539505"/>
            <a:ext cx="841800" cy="8418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1"/>
          <p:cNvSpPr/>
          <p:nvPr/>
        </p:nvSpPr>
        <p:spPr>
          <a:xfrm>
            <a:off x="7773169" y="723705"/>
            <a:ext cx="473400" cy="473400"/>
          </a:xfrm>
          <a:prstGeom prst="plaqu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1"/>
          <p:cNvSpPr/>
          <p:nvPr/>
        </p:nvSpPr>
        <p:spPr>
          <a:xfrm flipH="1">
            <a:off x="8116225" y="4389800"/>
            <a:ext cx="214200" cy="214200"/>
          </a:xfrm>
          <a:prstGeom prst="plaqu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52F93-0151-3ECD-7CF6-E6FB2547F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3146657-38ED-0150-1670-CF92D06F53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531630"/>
              </p:ext>
            </p:extLst>
          </p:nvPr>
        </p:nvGraphicFramePr>
        <p:xfrm>
          <a:off x="1524000" y="539750"/>
          <a:ext cx="6096000" cy="518160"/>
        </p:xfrm>
        <a:graphic>
          <a:graphicData uri="http://schemas.openxmlformats.org/drawingml/2006/table">
            <a:tbl>
              <a:tblPr firstRow="1" bandRow="1">
                <a:tableStyleId>{C020F33A-A842-4115-ACD1-543A871CA47B}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372411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800" b="1" u="sng" dirty="0">
                          <a:solidFill>
                            <a:schemeClr val="bg1"/>
                          </a:solidFill>
                        </a:rPr>
                        <a:t>Threats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65832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6FBD2FF-4CF1-0262-0FFD-EEDEFC0810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5481576"/>
              </p:ext>
            </p:extLst>
          </p:nvPr>
        </p:nvGraphicFramePr>
        <p:xfrm>
          <a:off x="1071563" y="1257300"/>
          <a:ext cx="6965156" cy="3078480"/>
        </p:xfrm>
        <a:graphic>
          <a:graphicData uri="http://schemas.openxmlformats.org/drawingml/2006/table">
            <a:tbl>
              <a:tblPr/>
              <a:tblGrid>
                <a:gridCol w="6965156">
                  <a:extLst>
                    <a:ext uri="{9D8B030D-6E8A-4147-A177-3AD203B41FA5}">
                      <a16:colId xmlns:a16="http://schemas.microsoft.com/office/drawing/2014/main" val="2118976568"/>
                    </a:ext>
                  </a:extLst>
                </a:gridCol>
              </a:tblGrid>
              <a:tr h="306466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Intense Competition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Faces competition from global giants like Sephora, as well as local e-commerce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platforms.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Regulatory &amp; Compliance Risks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Changes in government regulations regarding e-commerce, taxation, and product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safety can impact operations.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Economic Slowdowns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A decline in consumer spending due to economic factors can affect sales.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Counterfeit Product Risks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Despite efforts to ensure authenticity, the rise of fake products in the beauty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     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industry can affect brand trust.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00837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84799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6C3C39D-D5E2-3A51-2649-AB7D11289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478734">
            <a:off x="720000" y="2228250"/>
            <a:ext cx="7704000" cy="572700"/>
          </a:xfrm>
        </p:spPr>
        <p:txBody>
          <a:bodyPr/>
          <a:lstStyle/>
          <a:p>
            <a:r>
              <a:rPr lang="en-US" b="1" dirty="0">
                <a:latin typeface="Berlin Sans FB Demi" panose="020E0802020502020306" pitchFamily="34" charset="0"/>
                <a:ea typeface="Cambria Math" panose="02040503050406030204" pitchFamily="18" charset="0"/>
              </a:rPr>
              <a:t>COMPETITIVE  ANALYSIS</a:t>
            </a: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7067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F2B3538-1DE1-6EDB-AC7C-EE9AFB0439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588783"/>
              </p:ext>
            </p:extLst>
          </p:nvPr>
        </p:nvGraphicFramePr>
        <p:xfrm>
          <a:off x="0" y="0"/>
          <a:ext cx="9144000" cy="514350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05552246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0013073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8407423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9797049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1814703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01574669"/>
                    </a:ext>
                  </a:extLst>
                </a:gridCol>
              </a:tblGrid>
              <a:tr h="532490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accent4"/>
                          </a:solidFill>
                        </a:rPr>
                        <a:t>Factor</a:t>
                      </a:r>
                      <a:endParaRPr lang="en-IN" dirty="0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solidFill>
                            <a:schemeClr val="accent4"/>
                          </a:solidFill>
                        </a:rPr>
                        <a:t>Nykaa</a:t>
                      </a:r>
                      <a:endParaRPr lang="en-IN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solidFill>
                            <a:schemeClr val="accent4"/>
                          </a:solidFill>
                        </a:rPr>
                        <a:t>Amazon</a:t>
                      </a:r>
                      <a:endParaRPr lang="en-IN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solidFill>
                            <a:schemeClr val="accent4"/>
                          </a:solidFill>
                        </a:rPr>
                        <a:t>Flipkart</a:t>
                      </a:r>
                      <a:endParaRPr lang="en-IN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>
                          <a:solidFill>
                            <a:schemeClr val="accent4"/>
                          </a:solidFill>
                        </a:rPr>
                        <a:t>Myntra</a:t>
                      </a:r>
                      <a:endParaRPr lang="en-IN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accent4"/>
                          </a:solidFill>
                        </a:rPr>
                        <a:t>Purplle</a:t>
                      </a:r>
                      <a:endParaRPr lang="en-IN" dirty="0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5670453"/>
                  </a:ext>
                </a:extLst>
              </a:tr>
              <a:tr h="533246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accent4"/>
                          </a:solidFill>
                        </a:rPr>
                        <a:t>Core Focus</a:t>
                      </a:r>
                      <a:endParaRPr lang="en-IN" dirty="0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Beauty &amp; Fashion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Multi-category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Multi-category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Fashion &amp; Beauty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Beauty &amp; Personal Care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6169569"/>
                  </a:ext>
                </a:extLst>
              </a:tr>
              <a:tr h="752818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accent4"/>
                          </a:solidFill>
                        </a:rPr>
                        <a:t>Target Audience</a:t>
                      </a:r>
                      <a:endParaRPr lang="en-IN" dirty="0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Beauty-conscious users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Mass-market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Budget-conscious users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Fashion lovers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Budget &amp; mid-range beauty shoppers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4578393"/>
                  </a:ext>
                </a:extLst>
              </a:tr>
              <a:tr h="972390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accent4"/>
                          </a:solidFill>
                        </a:rPr>
                        <a:t>Product Variety</a:t>
                      </a:r>
                      <a:endParaRPr lang="en-IN" dirty="0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High (Luxury &amp; Drugstore)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Wide 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Moderate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High in fashion, moderate in beauty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Moderate (Mostly budget-friendly)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7501752"/>
                  </a:ext>
                </a:extLst>
              </a:tr>
              <a:tr h="533246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accent4"/>
                          </a:solidFill>
                        </a:rPr>
                        <a:t>Omnichannel Presence</a:t>
                      </a:r>
                      <a:endParaRPr lang="en-IN" dirty="0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Online + 150+ offline stores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Online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Online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Online + Few offline stores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Online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7582333"/>
                  </a:ext>
                </a:extLst>
              </a:tr>
              <a:tr h="533246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accent4"/>
                          </a:solidFill>
                        </a:rPr>
                        <a:t>Pricing Strategy</a:t>
                      </a:r>
                      <a:endParaRPr lang="en-IN" dirty="0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Premium &amp; mid-range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Competitive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Discount-heavy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Mid-range &amp; premium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Affordable &amp; discounts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2694970"/>
                  </a:ext>
                </a:extLst>
              </a:tr>
              <a:tr h="752818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accent4"/>
                          </a:solidFill>
                        </a:rPr>
                        <a:t>Brand Partnerships</a:t>
                      </a:r>
                      <a:endParaRPr lang="en-IN" dirty="0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Exclusive global &amp; luxury brands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Popular mass brands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Popular Indian &amp; global brands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000000"/>
                          </a:solidFill>
                        </a:rPr>
                        <a:t>Exclusive fashion collaborations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Affordable &amp; Indian brands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4844675"/>
                  </a:ext>
                </a:extLst>
              </a:tr>
              <a:tr h="533246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accent4"/>
                          </a:solidFill>
                        </a:rPr>
                        <a:t>Loyalty Program</a:t>
                      </a:r>
                      <a:endParaRPr lang="en-IN" dirty="0">
                        <a:solidFill>
                          <a:schemeClr val="accent4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Nykaa Privé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Prime</a:t>
                      </a:r>
                      <a:endParaRPr lang="en-IN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Supercoins</a:t>
                      </a:r>
                      <a:endParaRPr lang="en-IN" dirty="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Insider</a:t>
                      </a:r>
                      <a:endParaRPr lang="en-IN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Purplle Elite</a:t>
                      </a:r>
                      <a:endParaRPr lang="en-IN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1236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8138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CD4CB-76E4-5BE2-A9F4-FED371C76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12106824-495F-D833-3DB2-759F26189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224551">
            <a:off x="720000" y="2285400"/>
            <a:ext cx="7704000" cy="572700"/>
          </a:xfrm>
        </p:spPr>
        <p:txBody>
          <a:bodyPr/>
          <a:lstStyle/>
          <a:p>
            <a:r>
              <a:rPr lang="en-US" b="1">
                <a:latin typeface="Cambria Math" panose="02040503050406030204" pitchFamily="18" charset="0"/>
                <a:ea typeface="Cambria Math" panose="02040503050406030204" pitchFamily="18" charset="0"/>
              </a:rPr>
              <a:t>CUSTOMER ANALYSIS</a:t>
            </a: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39348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3A9275E7-2C4E-374A-A6F7-4C6E375BE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Nykaa Customer Demographics &amp; Behavior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492A5780-BD83-595E-6E85-2E6E7225ED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152400" indent="0"/>
            <a:r>
              <a:rPr lang="en-IN" dirty="0"/>
              <a:t>    Age Group:</a:t>
            </a:r>
          </a:p>
          <a:p>
            <a:pPr marL="152400" indent="0"/>
            <a:r>
              <a:rPr lang="en-IN" dirty="0"/>
              <a:t>    </a:t>
            </a:r>
            <a:r>
              <a:rPr lang="en-IN" dirty="0">
                <a:solidFill>
                  <a:srgbClr val="000000"/>
                </a:solidFill>
              </a:rPr>
              <a:t>18-24 years → 35%</a:t>
            </a:r>
          </a:p>
          <a:p>
            <a:pPr marL="152400" indent="0"/>
            <a:r>
              <a:rPr lang="en-IN" dirty="0">
                <a:solidFill>
                  <a:srgbClr val="000000"/>
                </a:solidFill>
              </a:rPr>
              <a:t>    25-34 years → 45%</a:t>
            </a:r>
          </a:p>
          <a:p>
            <a:pPr marL="152400" indent="0"/>
            <a:r>
              <a:rPr lang="en-IN" dirty="0">
                <a:solidFill>
                  <a:srgbClr val="000000"/>
                </a:solidFill>
              </a:rPr>
              <a:t>    35-44 years → 15%</a:t>
            </a:r>
          </a:p>
          <a:p>
            <a:pPr marL="152400" indent="0"/>
            <a:r>
              <a:rPr lang="en-IN" dirty="0">
                <a:solidFill>
                  <a:srgbClr val="000000"/>
                </a:solidFill>
              </a:rPr>
              <a:t>    45+ years → 5%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A887547D-C071-AB9E-1DCE-CBE3DF367BB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616900" y="2193783"/>
            <a:ext cx="2807100" cy="1005900"/>
          </a:xfrm>
        </p:spPr>
        <p:txBody>
          <a:bodyPr/>
          <a:lstStyle/>
          <a:p>
            <a:r>
              <a:rPr lang="en-IN" sz="1600" dirty="0">
                <a:solidFill>
                  <a:srgbClr val="000000"/>
                </a:solidFill>
              </a:rPr>
              <a:t>Metro Cities → 55%</a:t>
            </a:r>
          </a:p>
          <a:p>
            <a:r>
              <a:rPr lang="en-US" sz="1600" dirty="0">
                <a:solidFill>
                  <a:srgbClr val="000000"/>
                </a:solidFill>
              </a:rPr>
              <a:t>Tier 2 &amp; 3 Cities → 45%</a:t>
            </a:r>
            <a:endParaRPr lang="en-IN" sz="1600" dirty="0">
              <a:solidFill>
                <a:srgbClr val="000000"/>
              </a:solidFill>
            </a:endParaRP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4A16E2EF-AD2C-74E4-5455-920779C945B3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en-IN" sz="1600" b="1" u="sng" dirty="0"/>
              <a:t>Customer Demographics</a:t>
            </a:r>
            <a:endParaRPr lang="en-IN" sz="1800" b="1" u="sng" dirty="0"/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82E19602-37F7-607C-A5FC-6F5D67BB0FC1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3168450" y="2707305"/>
            <a:ext cx="2807100" cy="457200"/>
          </a:xfrm>
        </p:spPr>
        <p:txBody>
          <a:bodyPr/>
          <a:lstStyle/>
          <a:p>
            <a:r>
              <a:rPr lang="en-IN" b="1" dirty="0"/>
              <a:t>Gender:</a:t>
            </a:r>
            <a:endParaRPr lang="en-IN" dirty="0"/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448C4FA5-5AAB-EC89-0046-1C0C6BA89EA4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6115050" y="1736583"/>
            <a:ext cx="1344176" cy="457200"/>
          </a:xfrm>
        </p:spPr>
        <p:txBody>
          <a:bodyPr/>
          <a:lstStyle/>
          <a:p>
            <a:r>
              <a:rPr lang="en-IN" b="1" dirty="0"/>
              <a:t>Location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8B3081B0-82CF-5510-A1A9-EA6DEBC92E89}"/>
              </a:ext>
            </a:extLst>
          </p:cNvPr>
          <p:cNvSpPr/>
          <p:nvPr/>
        </p:nvSpPr>
        <p:spPr>
          <a:xfrm>
            <a:off x="713224" y="1914527"/>
            <a:ext cx="337326" cy="2792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id="{DBA29601-070B-F8C6-DF79-C164624226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18-24 years → 35%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25-34 years → 45%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35-44 years → 15%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45+ years → 5% </a:t>
            </a:r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143E18AC-3BB6-8616-9D87-939F2E38DC73}"/>
              </a:ext>
            </a:extLst>
          </p:cNvPr>
          <p:cNvSpPr>
            <a:spLocks noGrp="1" noChangeArrowheads="1"/>
          </p:cNvSpPr>
          <p:nvPr>
            <p:ph type="subTitle" idx="3"/>
          </p:nvPr>
        </p:nvSpPr>
        <p:spPr bwMode="auto">
          <a:xfrm>
            <a:off x="2551215" y="3199683"/>
            <a:ext cx="3424335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</a:t>
            </a:r>
            <a:r>
              <a:rPr lang="en-IN" sz="2800" dirty="0">
                <a:solidFill>
                  <a:srgbClr val="000000"/>
                </a:solidFill>
              </a:rPr>
              <a:t>Female → 80%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N" sz="2800" dirty="0">
                <a:solidFill>
                  <a:srgbClr val="000000"/>
                </a:solidFill>
              </a:rPr>
              <a:t>Male → 20%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→ 80%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Male → 20% </a:t>
            </a: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994F4AD7-A257-C5C1-AEA1-A2E0D11910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Female → 80%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Male → 20% </a:t>
            </a:r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C0EF5A61-FF9C-93A9-F1C7-4A521CEAA2AE}"/>
              </a:ext>
            </a:extLst>
          </p:cNvPr>
          <p:cNvSpPr/>
          <p:nvPr/>
        </p:nvSpPr>
        <p:spPr>
          <a:xfrm>
            <a:off x="3599426" y="2343150"/>
            <a:ext cx="465368" cy="3851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0C78C888-35B9-45B5-54FC-D80784547157}"/>
              </a:ext>
            </a:extLst>
          </p:cNvPr>
          <p:cNvSpPr/>
          <p:nvPr/>
        </p:nvSpPr>
        <p:spPr>
          <a:xfrm rot="10800000">
            <a:off x="7459225" y="1806827"/>
            <a:ext cx="348893" cy="278744"/>
          </a:xfrm>
          <a:prstGeom prst="rightArrow">
            <a:avLst>
              <a:gd name="adj1" fmla="val 50000"/>
              <a:gd name="adj2" fmla="val 5157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7437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27599-DF02-4D58-E8E1-B4ABB538C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5A0F350-F220-7EF4-C89B-78117B3FF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Customer Behavior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2603C43D-8C5A-15BD-0D33-AFE174278B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23850" indent="-171450">
              <a:buFont typeface="Wingdings" panose="05000000000000000000" pitchFamily="2" charset="2"/>
              <a:buChar char="q"/>
            </a:pPr>
            <a:r>
              <a:rPr lang="en-IN" dirty="0">
                <a:solidFill>
                  <a:srgbClr val="000000"/>
                </a:solidFill>
              </a:rPr>
              <a:t> Monthly shoppers → 30%</a:t>
            </a:r>
          </a:p>
          <a:p>
            <a:pPr marL="323850" indent="-171450">
              <a:buFont typeface="Wingdings" panose="05000000000000000000" pitchFamily="2" charset="2"/>
              <a:buChar char="q"/>
            </a:pPr>
            <a:endParaRPr lang="en-IN" dirty="0">
              <a:solidFill>
                <a:srgbClr val="000000"/>
              </a:solidFill>
            </a:endParaRPr>
          </a:p>
          <a:p>
            <a:pPr marL="323850" indent="-171450">
              <a:buFont typeface="Wingdings" panose="05000000000000000000" pitchFamily="2" charset="2"/>
              <a:buChar char="q"/>
            </a:pPr>
            <a:r>
              <a:rPr lang="en-IN" dirty="0">
                <a:solidFill>
                  <a:srgbClr val="000000"/>
                </a:solidFill>
              </a:rPr>
              <a:t>Every 3-6 months → 50%</a:t>
            </a:r>
          </a:p>
          <a:p>
            <a:pPr marL="323850" indent="-171450">
              <a:buFont typeface="Wingdings" panose="05000000000000000000" pitchFamily="2" charset="2"/>
              <a:buChar char="q"/>
            </a:pPr>
            <a:endParaRPr lang="en-IN" dirty="0">
              <a:solidFill>
                <a:srgbClr val="000000"/>
              </a:solidFill>
            </a:endParaRPr>
          </a:p>
          <a:p>
            <a:pPr marL="323850" indent="-171450">
              <a:buFont typeface="Wingdings" panose="05000000000000000000" pitchFamily="2" charset="2"/>
              <a:buChar char="q"/>
            </a:pPr>
            <a:r>
              <a:rPr lang="en-IN" dirty="0">
                <a:solidFill>
                  <a:srgbClr val="000000"/>
                </a:solidFill>
              </a:rPr>
              <a:t>Seasonal shoppers → 20%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4542331C-0B1D-C9AC-F43F-BE7E2158FDA9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419213" y="2199770"/>
            <a:ext cx="2503206" cy="1005900"/>
          </a:xfrm>
        </p:spPr>
        <p:txBody>
          <a:bodyPr/>
          <a:lstStyle/>
          <a:p>
            <a:r>
              <a:rPr lang="en-US" sz="1600" dirty="0">
                <a:solidFill>
                  <a:srgbClr val="000000"/>
                </a:solidFill>
              </a:rPr>
              <a:t>    </a:t>
            </a:r>
            <a:endParaRPr lang="en-IN" sz="1600" dirty="0">
              <a:solidFill>
                <a:srgbClr val="000000"/>
              </a:solidFill>
            </a:endParaRP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66024563-6E47-F0BC-A0D4-525EF584AA72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en-IN" sz="1600" b="1" dirty="0"/>
              <a:t>Shopping Frequency:</a:t>
            </a:r>
            <a:endParaRPr lang="en-IN" b="1" u="sng" dirty="0"/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B43C639C-C6AA-0409-F4C7-224BC7DFC930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4652126" y="1736583"/>
            <a:ext cx="2807100" cy="457200"/>
          </a:xfrm>
        </p:spPr>
        <p:txBody>
          <a:bodyPr/>
          <a:lstStyle/>
          <a:p>
            <a:r>
              <a:rPr lang="en-IN" b="1" dirty="0"/>
              <a:t>Key Purchase Drivers:</a:t>
            </a: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D4885237-36D9-9D15-A7C9-60AB1220FD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Female → 80%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Male → 20%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BC3D2F-E7F5-F54D-EA54-7467DD06AF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Monthly shoppers → 30%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Every 3-6 months → 50%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Seasonal shoppers → 20% </a:t>
            </a:r>
          </a:p>
        </p:txBody>
      </p:sp>
      <p:sp>
        <p:nvSpPr>
          <p:cNvPr id="9" name="Subtitle 10">
            <a:extLst>
              <a:ext uri="{FF2B5EF4-FFF2-40B4-BE49-F238E27FC236}">
                <a16:creationId xmlns:a16="http://schemas.microsoft.com/office/drawing/2014/main" id="{F9963D5D-1419-3512-F2B3-BBDE998B2780}"/>
              </a:ext>
            </a:extLst>
          </p:cNvPr>
          <p:cNvSpPr txBox="1">
            <a:spLocks/>
          </p:cNvSpPr>
          <p:nvPr/>
        </p:nvSpPr>
        <p:spPr>
          <a:xfrm>
            <a:off x="5419213" y="2193782"/>
            <a:ext cx="2807100" cy="168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None/>
              <a:defRPr sz="1200" b="0" i="0" u="none" strike="noStrike" cap="none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pPr marL="323850" indent="-171450">
              <a:buFont typeface="Wingdings" panose="05000000000000000000" pitchFamily="2" charset="2"/>
              <a:buChar char="q"/>
            </a:pPr>
            <a:r>
              <a:rPr lang="en-IN" dirty="0">
                <a:solidFill>
                  <a:srgbClr val="000000"/>
                </a:solidFill>
              </a:rPr>
              <a:t> Discounts &amp; Offers</a:t>
            </a:r>
          </a:p>
          <a:p>
            <a:pPr marL="323850" indent="-171450">
              <a:buFont typeface="Wingdings" panose="05000000000000000000" pitchFamily="2" charset="2"/>
              <a:buChar char="q"/>
            </a:pPr>
            <a:endParaRPr lang="en-IN" dirty="0">
              <a:solidFill>
                <a:srgbClr val="000000"/>
              </a:solidFill>
            </a:endParaRPr>
          </a:p>
          <a:p>
            <a:pPr marL="323850" indent="-171450">
              <a:buFont typeface="Wingdings" panose="05000000000000000000" pitchFamily="2" charset="2"/>
              <a:buChar char="q"/>
            </a:pPr>
            <a:r>
              <a:rPr lang="en-IN" dirty="0">
                <a:solidFill>
                  <a:srgbClr val="000000"/>
                </a:solidFill>
              </a:rPr>
              <a:t>Brand Loyalty</a:t>
            </a:r>
          </a:p>
          <a:p>
            <a:pPr marL="323850" indent="-171450">
              <a:buFont typeface="Wingdings" panose="05000000000000000000" pitchFamily="2" charset="2"/>
              <a:buChar char="q"/>
            </a:pPr>
            <a:endParaRPr lang="en-IN" dirty="0">
              <a:solidFill>
                <a:srgbClr val="000000"/>
              </a:solidFill>
            </a:endParaRPr>
          </a:p>
          <a:p>
            <a:pPr marL="323850" indent="-171450">
              <a:buFont typeface="Wingdings" panose="05000000000000000000" pitchFamily="2" charset="2"/>
              <a:buChar char="q"/>
            </a:pPr>
            <a:r>
              <a:rPr lang="en-IN" dirty="0">
                <a:solidFill>
                  <a:srgbClr val="000000"/>
                </a:solidFill>
              </a:rPr>
              <a:t>Influencer Recommendations</a:t>
            </a:r>
          </a:p>
          <a:p>
            <a:pPr marL="323850" indent="-171450">
              <a:buFont typeface="Wingdings" panose="05000000000000000000" pitchFamily="2" charset="2"/>
              <a:buChar char="q"/>
            </a:pPr>
            <a:endParaRPr lang="en-IN" dirty="0">
              <a:solidFill>
                <a:srgbClr val="000000"/>
              </a:solidFill>
            </a:endParaRPr>
          </a:p>
          <a:p>
            <a:pPr marL="323850" indent="-171450">
              <a:buFont typeface="Wingdings" panose="05000000000000000000" pitchFamily="2" charset="2"/>
              <a:buChar char="q"/>
            </a:pPr>
            <a:r>
              <a:rPr lang="en-IN" dirty="0">
                <a:solidFill>
                  <a:srgbClr val="000000"/>
                </a:solidFill>
              </a:rPr>
              <a:t>Product Reviews</a:t>
            </a:r>
          </a:p>
        </p:txBody>
      </p:sp>
    </p:spTree>
    <p:extLst>
      <p:ext uri="{BB962C8B-B14F-4D97-AF65-F5344CB8AC3E}">
        <p14:creationId xmlns:p14="http://schemas.microsoft.com/office/powerpoint/2010/main" val="2664739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B046F-F00B-6006-DC21-CB9CD4AD3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257" y="415809"/>
            <a:ext cx="7679531" cy="762910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750" dirty="0">
                <a:solidFill>
                  <a:srgbClr val="C00000"/>
                </a:solidFill>
              </a:rPr>
            </a:br>
            <a:r>
              <a:rPr lang="en-IN" sz="3600" b="1" u="sng" dirty="0">
                <a:latin typeface="Blackadder ITC" panose="04020505051007020D02" pitchFamily="82" charset="0"/>
              </a:rPr>
              <a:t>Customer Reviews &amp; Feedback</a:t>
            </a:r>
            <a:endParaRPr lang="en-IN" sz="2100" b="1" u="sng" dirty="0">
              <a:latin typeface="Blackadder ITC" panose="04020505051007020D02" pitchFamily="82" charset="0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4BD2522-DAB3-4272-9D31-04ED1C6EC8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7257" y="1594528"/>
            <a:ext cx="7422356" cy="2565992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rgbClr val="000000"/>
                </a:solidFill>
              </a:rPr>
              <a:t>Nykaa’s Impact on Customers</a:t>
            </a:r>
            <a:br>
              <a:rPr lang="en-US" sz="3000" dirty="0">
                <a:solidFill>
                  <a:srgbClr val="000000"/>
                </a:solidFill>
              </a:rPr>
            </a:br>
            <a:r>
              <a:rPr lang="en-US" sz="3000" dirty="0">
                <a:solidFill>
                  <a:srgbClr val="000000"/>
                </a:solidFill>
              </a:rPr>
              <a:t>✔️ Trusted beauty &amp; wellness platform in India</a:t>
            </a:r>
            <a:br>
              <a:rPr lang="en-US" sz="3000" dirty="0">
                <a:solidFill>
                  <a:srgbClr val="000000"/>
                </a:solidFill>
              </a:rPr>
            </a:br>
            <a:r>
              <a:rPr lang="en-US" sz="3000" dirty="0">
                <a:solidFill>
                  <a:srgbClr val="000000"/>
                </a:solidFill>
              </a:rPr>
              <a:t>✔️ Known for authentic &amp; wide product range</a:t>
            </a:r>
            <a:endParaRPr lang="en-IN" sz="3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4830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6C2FD4-2F46-C0F8-53D1-A322AF7A1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256" y="323892"/>
            <a:ext cx="7608094" cy="601981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>
                <a:latin typeface="Arial Rounded MT Bold" panose="020F0704030504030204" pitchFamily="34" charset="0"/>
              </a:rPr>
              <a:t>Positive Reviews </a:t>
            </a:r>
            <a:r>
              <a:rPr lang="en-IN" b="1" dirty="0">
                <a:solidFill>
                  <a:schemeClr val="tx2"/>
                </a:solidFill>
                <a:latin typeface="Arial Rounded MT Bold" panose="020F0704030504030204" pitchFamily="34" charset="0"/>
              </a:rPr>
              <a:t>⭐⭐⭐⭐⭐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26F49-82CB-F031-2C76-3370D1E6005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7256" y="1565953"/>
            <a:ext cx="3929063" cy="2594567"/>
          </a:xfrm>
        </p:spPr>
        <p:txBody>
          <a:bodyPr>
            <a:normAutofit lnSpcReduction="10000"/>
          </a:bodyPr>
          <a:lstStyle/>
          <a:p>
            <a:pPr marL="257175" indent="-257175"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rgbClr val="000000"/>
                </a:solidFill>
              </a:rPr>
              <a:t>Product Authenticity:</a:t>
            </a:r>
          </a:p>
          <a:p>
            <a:r>
              <a:rPr lang="en-IN" sz="1500" dirty="0">
                <a:solidFill>
                  <a:srgbClr val="000000"/>
                </a:solidFill>
              </a:rPr>
              <a:t>     </a:t>
            </a:r>
            <a:r>
              <a:rPr lang="en-IN" sz="1500" dirty="0">
                <a:solidFill>
                  <a:srgbClr val="000000"/>
                </a:solidFill>
                <a:latin typeface="Century" panose="02040604050505020304" pitchFamily="18" charset="0"/>
              </a:rPr>
              <a:t>"100% genuine products, no </a:t>
            </a:r>
          </a:p>
          <a:p>
            <a:r>
              <a:rPr lang="en-IN" sz="1500" dirty="0">
                <a:solidFill>
                  <a:srgbClr val="000000"/>
                </a:solidFill>
                <a:latin typeface="Century" panose="02040604050505020304" pitchFamily="18" charset="0"/>
              </a:rPr>
              <a:t>     duplicates!“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500" dirty="0">
              <a:solidFill>
                <a:srgbClr val="000000"/>
              </a:solidFill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rgbClr val="000000"/>
                </a:solidFill>
              </a:rPr>
              <a:t>User-Friendly App &amp; Website:</a:t>
            </a:r>
          </a:p>
          <a:p>
            <a:r>
              <a:rPr lang="en-IN" sz="1500" dirty="0">
                <a:solidFill>
                  <a:srgbClr val="000000"/>
                </a:solidFill>
                <a:latin typeface="Century Schoolbook" panose="02040604050505020304" pitchFamily="18" charset="0"/>
              </a:rPr>
              <a:t>     "Smooth interface, easy checkout, &amp;</a:t>
            </a:r>
          </a:p>
          <a:p>
            <a:r>
              <a:rPr lang="en-IN" sz="1500" dirty="0">
                <a:solidFill>
                  <a:srgbClr val="000000"/>
                </a:solidFill>
              </a:rPr>
              <a:t>      </a:t>
            </a:r>
            <a:r>
              <a:rPr lang="en-IN" sz="1500" dirty="0">
                <a:solidFill>
                  <a:srgbClr val="000000"/>
                </a:solidFill>
                <a:latin typeface="Century Schoolbook" panose="02040604050505020304" pitchFamily="18" charset="0"/>
              </a:rPr>
              <a:t>quick filters!“</a:t>
            </a:r>
          </a:p>
          <a:p>
            <a:endParaRPr lang="en-IN" sz="1500" dirty="0">
              <a:solidFill>
                <a:srgbClr val="000000"/>
              </a:solidFill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rgbClr val="000000"/>
                </a:solidFill>
              </a:rPr>
              <a:t>Fast Delivery &amp; Packaging:</a:t>
            </a:r>
          </a:p>
          <a:p>
            <a:r>
              <a:rPr lang="en-IN" sz="1500" dirty="0">
                <a:solidFill>
                  <a:srgbClr val="000000"/>
                </a:solidFill>
              </a:rPr>
              <a:t>      </a:t>
            </a:r>
            <a:r>
              <a:rPr lang="en-IN" sz="1500" dirty="0">
                <a:solidFill>
                  <a:srgbClr val="000000"/>
                </a:solidFill>
                <a:latin typeface="Century" panose="02040604050505020304" pitchFamily="18" charset="0"/>
              </a:rPr>
              <a:t>"Well-packed products &amp; super fast</a:t>
            </a:r>
          </a:p>
          <a:p>
            <a:r>
              <a:rPr lang="en-IN" sz="1500" dirty="0">
                <a:solidFill>
                  <a:srgbClr val="000000"/>
                </a:solidFill>
                <a:latin typeface="Century" panose="02040604050505020304" pitchFamily="18" charset="0"/>
              </a:rPr>
              <a:t>      delivery!"</a:t>
            </a:r>
          </a:p>
          <a:p>
            <a:endParaRPr lang="en-IN" sz="1500" dirty="0">
              <a:solidFill>
                <a:srgbClr val="000000"/>
              </a:solidFill>
            </a:endParaRPr>
          </a:p>
          <a:p>
            <a:endParaRPr lang="en-IN" sz="1500" dirty="0">
              <a:solidFill>
                <a:srgbClr val="000000"/>
              </a:solidFill>
              <a:latin typeface="Century Schoolbook" panose="02040604050505020304" pitchFamily="18" charset="0"/>
            </a:endParaRPr>
          </a:p>
          <a:p>
            <a:endParaRPr lang="en-IN" sz="1500" dirty="0">
              <a:solidFill>
                <a:srgbClr val="000000"/>
              </a:solidFill>
            </a:endParaRPr>
          </a:p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CBC92E-EBE7-E42A-DF1D-EEC71C3DF796}"/>
              </a:ext>
            </a:extLst>
          </p:cNvPr>
          <p:cNvSpPr txBox="1"/>
          <p:nvPr/>
        </p:nvSpPr>
        <p:spPr>
          <a:xfrm>
            <a:off x="5459611" y="1985896"/>
            <a:ext cx="317718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7175" indent="-257175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300" b="1" dirty="0"/>
              <a:t>Exclusive Discounts &amp; Offers:</a:t>
            </a:r>
          </a:p>
          <a:p>
            <a:pPr>
              <a:buClr>
                <a:schemeClr val="accent1"/>
              </a:buClr>
            </a:pPr>
            <a:r>
              <a:rPr lang="en-US" sz="1500" dirty="0"/>
              <a:t>     "Best deals on premium brands, </a:t>
            </a:r>
          </a:p>
          <a:p>
            <a:pPr>
              <a:buClr>
                <a:schemeClr val="accent1"/>
              </a:buClr>
            </a:pPr>
            <a:r>
              <a:rPr lang="en-US" sz="1500" dirty="0"/>
              <a:t>      great savings!“</a:t>
            </a:r>
          </a:p>
          <a:p>
            <a:pPr>
              <a:buClr>
                <a:schemeClr val="accent1"/>
              </a:buClr>
            </a:pPr>
            <a:endParaRPr lang="en-US" sz="1500" dirty="0"/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300" b="1" dirty="0"/>
              <a:t>Customer Support:</a:t>
            </a:r>
          </a:p>
          <a:p>
            <a:pPr>
              <a:buClr>
                <a:schemeClr val="accent1"/>
              </a:buClr>
            </a:pPr>
            <a:r>
              <a:rPr lang="en-US" sz="1300" b="1" dirty="0"/>
              <a:t>      </a:t>
            </a:r>
            <a:r>
              <a:rPr lang="en-US" sz="1400" dirty="0"/>
              <a:t>"Helpful support team, easy</a:t>
            </a:r>
          </a:p>
          <a:p>
            <a:pPr>
              <a:buClr>
                <a:schemeClr val="accent1"/>
              </a:buClr>
            </a:pPr>
            <a:r>
              <a:rPr lang="en-US" b="1" dirty="0"/>
              <a:t>      </a:t>
            </a:r>
            <a:r>
              <a:rPr lang="en-US" dirty="0"/>
              <a:t>returns &amp; refunds!"</a:t>
            </a:r>
          </a:p>
          <a:p>
            <a:pPr>
              <a:buClr>
                <a:schemeClr val="accent1"/>
              </a:buClr>
            </a:pPr>
            <a:endParaRPr lang="en-US" sz="1300" b="1" dirty="0"/>
          </a:p>
        </p:txBody>
      </p:sp>
    </p:spTree>
    <p:extLst>
      <p:ext uri="{BB962C8B-B14F-4D97-AF65-F5344CB8AC3E}">
        <p14:creationId xmlns:p14="http://schemas.microsoft.com/office/powerpoint/2010/main" val="15424907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F915D5F-9174-43D1-D7B9-F41259BB7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0187" y="424596"/>
            <a:ext cx="7015163" cy="1118119"/>
          </a:xfrm>
        </p:spPr>
        <p:txBody>
          <a:bodyPr/>
          <a:lstStyle/>
          <a:p>
            <a:r>
              <a:rPr lang="en-IN" b="1" dirty="0"/>
              <a:t>Negative Reviews &amp; Concerns </a:t>
            </a:r>
            <a:r>
              <a:rPr lang="en-IN" b="1" dirty="0">
                <a:solidFill>
                  <a:schemeClr val="tx1"/>
                </a:solidFill>
              </a:rPr>
              <a:t>⚠️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D7F49E-2770-5F64-4B7C-B157A939386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94143" y="1542715"/>
            <a:ext cx="3270647" cy="3043574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</a:rPr>
              <a:t>❌ </a:t>
            </a:r>
            <a:r>
              <a:rPr lang="en-US" sz="1600" b="1" dirty="0">
                <a:solidFill>
                  <a:srgbClr val="000000"/>
                </a:solidFill>
              </a:rPr>
              <a:t>Delayed Deliveries in Some Areas</a:t>
            </a:r>
            <a:endParaRPr lang="en-US" sz="160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"Delivery took longer than expected!"</a:t>
            </a:r>
          </a:p>
          <a:p>
            <a:r>
              <a:rPr lang="en-US" sz="1600" dirty="0">
                <a:solidFill>
                  <a:srgbClr val="000000"/>
                </a:solidFill>
              </a:rPr>
              <a:t>❌ </a:t>
            </a:r>
            <a:r>
              <a:rPr lang="en-US" sz="1600" b="1" dirty="0">
                <a:solidFill>
                  <a:srgbClr val="000000"/>
                </a:solidFill>
              </a:rPr>
              <a:t>Pricing &amp; Discounts</a:t>
            </a:r>
            <a:endParaRPr lang="en-US" sz="160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"Some products are priced higher than retail stores."</a:t>
            </a:r>
          </a:p>
          <a:p>
            <a:endParaRPr lang="en-IN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00A74F83-CDF0-9198-C41F-DBCCF6FE42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15285" y="1542715"/>
            <a:ext cx="3270647" cy="3043574"/>
          </a:xfrm>
        </p:spPr>
        <p:txBody>
          <a:bodyPr/>
          <a:lstStyle/>
          <a:p>
            <a:r>
              <a:rPr lang="en-US" sz="1500" b="1" dirty="0">
                <a:solidFill>
                  <a:srgbClr val="000000"/>
                </a:solidFill>
              </a:rPr>
              <a:t>Return Policy Limitations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000000"/>
                </a:solidFill>
              </a:rPr>
              <a:t>"Not all products are returnable, needs improvement."</a:t>
            </a:r>
          </a:p>
          <a:p>
            <a:r>
              <a:rPr lang="en-US" sz="1500" dirty="0">
                <a:solidFill>
                  <a:srgbClr val="000000"/>
                </a:solidFill>
              </a:rPr>
              <a:t>❌ </a:t>
            </a:r>
            <a:r>
              <a:rPr lang="en-US" sz="1500" b="1" dirty="0">
                <a:solidFill>
                  <a:srgbClr val="000000"/>
                </a:solidFill>
              </a:rPr>
              <a:t>Stock Availability Issues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000000"/>
                </a:solidFill>
              </a:rPr>
              <a:t>"Popular products go out of stock too soon!"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2139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B0E1B-FCCF-07E4-C81C-8EE449F7B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1" y="408590"/>
            <a:ext cx="7079456" cy="627254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u="sng" dirty="0">
                <a:latin typeface="Arial Rounded MT Bold" panose="020F0704030504030204" pitchFamily="34" charset="0"/>
              </a:rPr>
              <a:t>Overall Customer Sentiment 😊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FB8EAD-0AD3-FE42-DCEE-D8451BC54FD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428625" indent="-428625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90%+ customers rate Nykaa 4+ stars 🌟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</a:endParaRP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High trust for beauty products in India.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</a:endParaRP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Continuous improvements in delivery &amp; returns.</a:t>
            </a:r>
            <a:endParaRPr lang="en-IN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676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32"/>
          <p:cNvPicPr preferRelativeResize="0">
            <a:picLocks noGrp="1"/>
          </p:cNvPicPr>
          <p:nvPr>
            <p:ph type="pic" idx="6"/>
          </p:nvPr>
        </p:nvPicPr>
        <p:blipFill rotWithShape="1">
          <a:blip r:embed="rId3">
            <a:alphaModFix/>
          </a:blip>
          <a:srcRect t="16626" b="16626"/>
          <a:stretch/>
        </p:blipFill>
        <p:spPr>
          <a:xfrm>
            <a:off x="5661200" y="-1916525"/>
            <a:ext cx="5926200" cy="5926200"/>
          </a:xfrm>
          <a:prstGeom prst="ellipse">
            <a:avLst/>
          </a:prstGeom>
        </p:spPr>
      </p:pic>
      <p:sp>
        <p:nvSpPr>
          <p:cNvPr id="319" name="Google Shape;319;p32"/>
          <p:cNvSpPr/>
          <p:nvPr/>
        </p:nvSpPr>
        <p:spPr>
          <a:xfrm rot="-5400000">
            <a:off x="6511275" y="-1344475"/>
            <a:ext cx="2479800" cy="60813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1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23" name="Google Shape;323;p32"/>
          <p:cNvSpPr txBox="1">
            <a:spLocks noGrp="1"/>
          </p:cNvSpPr>
          <p:nvPr>
            <p:ph type="subTitle" idx="2"/>
          </p:nvPr>
        </p:nvSpPr>
        <p:spPr>
          <a:xfrm>
            <a:off x="1032750" y="1655424"/>
            <a:ext cx="3484800" cy="2711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400" dirty="0"/>
              <a:t>Nykaa, founded in 2012 by </a:t>
            </a:r>
            <a:r>
              <a:rPr lang="en-US" sz="1400" b="1" dirty="0"/>
              <a:t>Falguni Nayar</a:t>
            </a:r>
            <a:r>
              <a:rPr lang="en-US" sz="1400" dirty="0"/>
              <a:t>, is a leading Indian beauty and lifestyle retail company with an omnichannel presence through its website, app, and physical stores.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14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400" dirty="0"/>
              <a:t>The company offers over 2,000 brands and 200,000 products, focusing on beauty, wellness, and fashion.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14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324" name="Google Shape;324;p32"/>
          <p:cNvSpPr txBox="1">
            <a:spLocks noGrp="1"/>
          </p:cNvSpPr>
          <p:nvPr>
            <p:ph type="subTitle" idx="3"/>
          </p:nvPr>
        </p:nvSpPr>
        <p:spPr>
          <a:xfrm>
            <a:off x="1032750" y="1198225"/>
            <a:ext cx="3484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Our company</a:t>
            </a:r>
            <a:endParaRPr u="sng" dirty="0"/>
          </a:p>
        </p:txBody>
      </p:sp>
      <p:pic>
        <p:nvPicPr>
          <p:cNvPr id="325" name="Google Shape;325;p32"/>
          <p:cNvPicPr preferRelativeResize="0">
            <a:picLocks noGrp="1"/>
          </p:cNvPicPr>
          <p:nvPr>
            <p:ph type="pic" idx="5"/>
          </p:nvPr>
        </p:nvPicPr>
        <p:blipFill rotWithShape="1">
          <a:blip r:embed="rId4">
            <a:alphaModFix/>
          </a:blip>
          <a:srcRect t="31709" b="9097"/>
          <a:stretch/>
        </p:blipFill>
        <p:spPr>
          <a:xfrm>
            <a:off x="4830325" y="548375"/>
            <a:ext cx="5810100" cy="2295600"/>
          </a:xfrm>
          <a:prstGeom prst="roundRect">
            <a:avLst>
              <a:gd name="adj" fmla="val 50000"/>
            </a:avLst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E58CD-F401-0A4F-4D57-B2E52EA84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771B1A-1068-626A-72D0-56ABA3319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20ADBA2-2434-3D9D-A67C-9BAC6484624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20381291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3A006-1AB7-C833-6CD9-5AC775F0B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470702-6659-D813-97A9-73F17E21D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882F64-7831-A208-78F1-C00E896FEB5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3499"/>
          </a:xfrm>
        </p:spPr>
      </p:pic>
    </p:spTree>
    <p:extLst>
      <p:ext uri="{BB962C8B-B14F-4D97-AF65-F5344CB8AC3E}">
        <p14:creationId xmlns:p14="http://schemas.microsoft.com/office/powerpoint/2010/main" val="23807042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2EF10-75DA-2587-D6D6-5E96CD34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C6BB92-77F1-9009-2933-E42651122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F07455C-9DF6-2B70-5498-BA61C91651C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3500"/>
          </a:xfrm>
        </p:spPr>
      </p:pic>
    </p:spTree>
    <p:extLst>
      <p:ext uri="{BB962C8B-B14F-4D97-AF65-F5344CB8AC3E}">
        <p14:creationId xmlns:p14="http://schemas.microsoft.com/office/powerpoint/2010/main" val="34077980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CF9E9-DF78-48C5-6B59-5F3F76D85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10B7D8-2632-74A4-0619-1ED5EFCFC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73F8B7E-FAAA-93B6-2D9C-DD0906E3638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31660506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D4182-1ED7-84D4-E239-3E475565C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Conclusion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D9B306-642D-8134-79CB-56D3749EBFF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0000"/>
                </a:solidFill>
              </a:rPr>
              <a:t>Nykaa has revolutionized beauty &amp; fashion e-commerce in India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0000"/>
                </a:solidFill>
              </a:rPr>
              <a:t>Strong brand presence &amp; innovative digital marketing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0000"/>
                </a:solidFill>
              </a:rPr>
              <a:t>Future-focused on sustainability, tech, and global expansion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0000"/>
                </a:solidFill>
              </a:rPr>
              <a:t>Positioned for long-term growth despite competitive challenges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4030403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3BC9712D-1F12-A302-E7FA-1B785D201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Thankyou 😊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7768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bg1"/>
                </a:solidFill>
              </a:rPr>
              <a:t>Objectives of the Project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62" name="Google Shape;262;p28"/>
          <p:cNvSpPr txBox="1"/>
          <p:nvPr/>
        </p:nvSpPr>
        <p:spPr>
          <a:xfrm>
            <a:off x="720000" y="1139925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Key Goals: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190D06C-5B62-F969-B9C2-CCE6DE776B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609740"/>
              </p:ext>
            </p:extLst>
          </p:nvPr>
        </p:nvGraphicFramePr>
        <p:xfrm>
          <a:off x="821531" y="1700213"/>
          <a:ext cx="7436644" cy="2743200"/>
        </p:xfrm>
        <a:graphic>
          <a:graphicData uri="http://schemas.openxmlformats.org/drawingml/2006/table">
            <a:tbl>
              <a:tblPr/>
              <a:tblGrid>
                <a:gridCol w="7436644">
                  <a:extLst>
                    <a:ext uri="{9D8B030D-6E8A-4147-A177-3AD203B41FA5}">
                      <a16:colId xmlns:a16="http://schemas.microsoft.com/office/drawing/2014/main" val="613301748"/>
                    </a:ext>
                  </a:extLst>
                </a:gridCol>
              </a:tblGrid>
              <a:tr h="274320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</a:rPr>
                        <a:t>Analyze Nykaa’s business operations and revenue sources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2000" dirty="0">
                        <a:solidFill>
                          <a:srgbClr val="000000"/>
                        </a:solidFill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</a:rPr>
                        <a:t>Evaluate customer trends and engagement strategies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2800" dirty="0">
                        <a:solidFill>
                          <a:srgbClr val="000000"/>
                        </a:solidFill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</a:rPr>
                        <a:t>Study data-driven approaches for market positioning</a:t>
                      </a:r>
                      <a:endParaRPr lang="en-IN" sz="2000" dirty="0">
                        <a:solidFill>
                          <a:srgbClr val="000000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080016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Business Model:</a:t>
            </a:r>
            <a:endParaRPr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98309213-F002-C988-1934-A888CA7FF6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Inventory-Based Model: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Nykaa procures products directly from manufacturers, ensuring authenticity and quality through its warehouses in Mumbai, Delhi, and Bangalore.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Omnichannel Strategy: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 operates through online platforms and over 100 physical stores across India, enhancing customer reach.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Diverse Product Range: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Nykaa caters to a wide audience with categories spanning beauty, fashion, wellness, and luxury brands. 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A18C71BA-644D-D4F9-B888-09FAA6927D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Inventory-Based Model: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Nykaa procures products directly from manufacturers, ensuring authenticity and quality through its warehouses in Mumbai, Delhi, and Bangalore.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Omnichannel Strategy: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 operates through online platforms and over 100 physical stores across India, enhancing customer reach.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Diverse Product Range: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Nykaa caters to a wide audience with categories spanning beauty, fashion, wellness, and luxury brands. 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FC49F19D-CBB1-FECD-6FD2-39609D68E3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1210" y="1587797"/>
            <a:ext cx="7717500" cy="2317896"/>
          </a:xfrm>
        </p:spPr>
        <p:txBody>
          <a:bodyPr/>
          <a:lstStyle/>
          <a:p>
            <a:pPr marL="495300" indent="-342900">
              <a:buAutoNum type="arabicPeriod"/>
            </a:pPr>
            <a:r>
              <a:rPr lang="en-US" sz="1400" b="1" u="sng" dirty="0"/>
              <a:t>Inventory-Based Model:</a:t>
            </a:r>
            <a:r>
              <a:rPr lang="en-US" sz="1400" u="sng" dirty="0"/>
              <a:t> </a:t>
            </a:r>
            <a:r>
              <a:rPr lang="en-US" sz="1400" dirty="0"/>
              <a:t>Nykaa procures products directly from manufacturers, ensuring authenticity and quality through its warehouses in Mumbai, Delhi, and Bangalore.</a:t>
            </a:r>
          </a:p>
          <a:p>
            <a:pPr>
              <a:buAutoNum type="arabicPeriod"/>
            </a:pPr>
            <a:endParaRPr lang="en-US" sz="1400" dirty="0"/>
          </a:p>
          <a:p>
            <a:pPr>
              <a:buAutoNum type="arabicPeriod"/>
            </a:pPr>
            <a:r>
              <a:rPr lang="en-US" sz="1400" b="1" u="sng" dirty="0"/>
              <a:t>Omnichannel Strategy:</a:t>
            </a:r>
            <a:r>
              <a:rPr lang="en-US" sz="1400" u="sng" dirty="0"/>
              <a:t> </a:t>
            </a:r>
            <a:r>
              <a:rPr lang="en-US" sz="1400" dirty="0"/>
              <a:t>It operates through online platforms and over 100 physical stores across India, enhancing customer reach.</a:t>
            </a:r>
          </a:p>
          <a:p>
            <a:pPr>
              <a:buAutoNum type="arabicPeriod"/>
            </a:pPr>
            <a:endParaRPr lang="en-US" sz="1400" dirty="0"/>
          </a:p>
          <a:p>
            <a:pPr>
              <a:buAutoNum type="arabicPeriod"/>
            </a:pPr>
            <a:r>
              <a:rPr lang="en-US" sz="1400" b="1" u="sng" dirty="0"/>
              <a:t>Diverse Product Range:</a:t>
            </a:r>
            <a:r>
              <a:rPr lang="en-US" sz="1400" u="sng" dirty="0"/>
              <a:t> </a:t>
            </a:r>
            <a:r>
              <a:rPr lang="en-US" sz="1400" dirty="0"/>
              <a:t>Nykaa caters to a wide audience with categories spanning beauty, fashion, wellness, and luxury brands.</a:t>
            </a:r>
            <a:endParaRPr lang="en-IN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0"/>
          <p:cNvSpPr txBox="1">
            <a:spLocks noGrp="1"/>
          </p:cNvSpPr>
          <p:nvPr>
            <p:ph type="title"/>
          </p:nvPr>
        </p:nvSpPr>
        <p:spPr>
          <a:xfrm>
            <a:off x="596347" y="539505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Revenue and profit</a:t>
            </a:r>
            <a:endParaRPr dirty="0"/>
          </a:p>
        </p:txBody>
      </p:sp>
      <p:pic>
        <p:nvPicPr>
          <p:cNvPr id="296" name="Google Shape;296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8825" t="1968" r="28821" b="1988"/>
          <a:stretch/>
        </p:blipFill>
        <p:spPr>
          <a:xfrm>
            <a:off x="5643775" y="462450"/>
            <a:ext cx="2787000" cy="4218600"/>
          </a:xfrm>
          <a:prstGeom prst="rect">
            <a:avLst/>
          </a:prstGeom>
        </p:spPr>
      </p:pic>
      <p:sp>
        <p:nvSpPr>
          <p:cNvPr id="297" name="Google Shape;297;p30"/>
          <p:cNvSpPr/>
          <p:nvPr/>
        </p:nvSpPr>
        <p:spPr>
          <a:xfrm>
            <a:off x="5772175" y="1306650"/>
            <a:ext cx="2530200" cy="25302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8" name="Google Shape;298;p30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3616" r="19636"/>
          <a:stretch/>
        </p:blipFill>
        <p:spPr>
          <a:xfrm>
            <a:off x="5888137" y="1422588"/>
            <a:ext cx="2298300" cy="2298300"/>
          </a:xfrm>
          <a:prstGeom prst="ellipse">
            <a:avLst/>
          </a:prstGeom>
        </p:spPr>
      </p:pic>
      <p:sp>
        <p:nvSpPr>
          <p:cNvPr id="299" name="Google Shape;299;p30"/>
          <p:cNvSpPr/>
          <p:nvPr/>
        </p:nvSpPr>
        <p:spPr>
          <a:xfrm>
            <a:off x="5219419" y="539505"/>
            <a:ext cx="841800" cy="8418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0"/>
          <p:cNvSpPr/>
          <p:nvPr/>
        </p:nvSpPr>
        <p:spPr>
          <a:xfrm>
            <a:off x="5403619" y="723705"/>
            <a:ext cx="473400" cy="473400"/>
          </a:xfrm>
          <a:prstGeom prst="plaqu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B0A19E5-4EF3-F928-5A75-B1E22BD512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FY 2022-23, Nykaa's revenue increased 36% to ₹5,143.8 crore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the third quarter of 2024, Nykaa's revenue increased 27% year-on-year to ₹2,267 crore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the third quarter of 2024, Nykaa's net profit increased 61% year-on-year to ₹26.12 crore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4EB7574C-25B7-A4DB-72C9-9305BCA6D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FY 2022-23, Nykaa's revenue increased 36% to ₹5,143.8 crore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the third quarter of 2024, Nykaa's revenue increased 27% year-on-year to ₹2,267 crore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the third quarter of 2024, Nykaa's net profit increased 61% year-on-year to ₹26.12 crore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Google Shape;294;p30">
            <a:extLst>
              <a:ext uri="{FF2B5EF4-FFF2-40B4-BE49-F238E27FC236}">
                <a16:creationId xmlns:a16="http://schemas.microsoft.com/office/drawing/2014/main" id="{32BB6A39-3745-E5F0-53AB-F52971A01FEB}"/>
              </a:ext>
            </a:extLst>
          </p:cNvPr>
          <p:cNvSpPr txBox="1">
            <a:spLocks/>
          </p:cNvSpPr>
          <p:nvPr/>
        </p:nvSpPr>
        <p:spPr>
          <a:xfrm>
            <a:off x="558000" y="1656925"/>
            <a:ext cx="4661419" cy="2384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ella Respira"/>
              <a:buNone/>
              <a:defRPr sz="3000" b="0" i="0" u="none" strike="noStrike" cap="none">
                <a:solidFill>
                  <a:schemeClr val="lt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 FY 2022-23, Nykaa's revenue increased 36% to ₹5,143.8 crore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 the third quarter of 2024, Nykaa's revenue increased 27% year-on-year to ₹2,267 crore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 the third quarter of 2024, Nykaa's net profit increased 61% year-on-year to ₹26.12 crore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070A9-F708-2AC8-AB6D-88E8D6CBB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/>
              <a:t>Growth plans </a:t>
            </a:r>
            <a:br>
              <a:rPr lang="en-IN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BDC49E-1ECA-2E5B-752A-4D8EBBA4B9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</a:rPr>
              <a:t>Nykaa plans to expand to 350 stores in two years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>
              <a:effectLst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</a:rPr>
              <a:t>Nykaa plans to expand internationally in the GCC market with 70 stores over 4-5 years </a:t>
            </a:r>
          </a:p>
          <a:p>
            <a:endParaRPr lang="en-IN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47E05E2-86DD-F4E1-7C1E-A0BCF4F7EAAC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pic>
        <p:nvPicPr>
          <p:cNvPr id="6" name="Google Shape;306;p31">
            <a:extLst>
              <a:ext uri="{FF2B5EF4-FFF2-40B4-BE49-F238E27FC236}">
                <a16:creationId xmlns:a16="http://schemas.microsoft.com/office/drawing/2014/main" id="{2B45FDB1-D3B9-B2A7-09B0-954831E321C8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2">
            <a:alphaModFix/>
          </a:blip>
          <a:srcRect l="16626" r="16626"/>
          <a:stretch/>
        </p:blipFill>
        <p:spPr>
          <a:xfrm>
            <a:off x="5643775" y="462450"/>
            <a:ext cx="2787000" cy="421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51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4"/>
          <p:cNvSpPr/>
          <p:nvPr/>
        </p:nvSpPr>
        <p:spPr>
          <a:xfrm>
            <a:off x="3520200" y="1195750"/>
            <a:ext cx="2103300" cy="51990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Market Position &amp; Growth</a:t>
            </a:r>
            <a:endParaRPr dirty="0"/>
          </a:p>
        </p:txBody>
      </p:sp>
      <p:sp>
        <p:nvSpPr>
          <p:cNvPr id="344" name="Google Shape;344;p34"/>
          <p:cNvSpPr txBox="1">
            <a:spLocks noGrp="1"/>
          </p:cNvSpPr>
          <p:nvPr>
            <p:ph type="subTitle" idx="1"/>
          </p:nvPr>
        </p:nvSpPr>
        <p:spPr>
          <a:xfrm>
            <a:off x="719999" y="1487726"/>
            <a:ext cx="2807100" cy="8339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Strong brand trust and customer loyalty.</a:t>
            </a:r>
          </a:p>
        </p:txBody>
      </p:sp>
      <p:sp>
        <p:nvSpPr>
          <p:cNvPr id="345" name="Google Shape;345;p34"/>
          <p:cNvSpPr txBox="1">
            <a:spLocks noGrp="1"/>
          </p:cNvSpPr>
          <p:nvPr>
            <p:ph type="subTitle" idx="2"/>
          </p:nvPr>
        </p:nvSpPr>
        <p:spPr>
          <a:xfrm>
            <a:off x="5795195" y="2068800"/>
            <a:ext cx="2884461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First profitable unicorn in  India’s beauty sector (2020).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6" name="Google Shape;346;p34"/>
          <p:cNvSpPr txBox="1">
            <a:spLocks noGrp="1"/>
          </p:cNvSpPr>
          <p:nvPr>
            <p:ph type="subTitle" idx="3"/>
          </p:nvPr>
        </p:nvSpPr>
        <p:spPr>
          <a:xfrm>
            <a:off x="541405" y="2730323"/>
            <a:ext cx="2807100" cy="13559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Exclusive partnerships with premium global brands.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51" name="Google Shape;351;p34"/>
          <p:cNvPicPr preferRelativeResize="0">
            <a:picLocks noGrp="1"/>
          </p:cNvPicPr>
          <p:nvPr>
            <p:ph type="pic" idx="9"/>
          </p:nvPr>
        </p:nvPicPr>
        <p:blipFill rotWithShape="1">
          <a:blip r:embed="rId3">
            <a:alphaModFix/>
          </a:blip>
          <a:srcRect l="25480" t="31499" r="25490" b="-15097"/>
          <a:stretch/>
        </p:blipFill>
        <p:spPr>
          <a:xfrm>
            <a:off x="3630825" y="1299898"/>
            <a:ext cx="1889100" cy="4825500"/>
          </a:xfrm>
          <a:prstGeom prst="roundRect">
            <a:avLst>
              <a:gd name="adj" fmla="val 50000"/>
            </a:avLst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CB1C738-BC6A-64DC-45F8-939B3F82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Customer Preferences &amp; Market Trends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5E5DC8D-D6BA-4472-922A-6262D6C9E3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>
                <a:solidFill>
                  <a:schemeClr val="accent4">
                    <a:lumMod val="75000"/>
                    <a:lumOff val="25000"/>
                  </a:schemeClr>
                </a:solidFill>
              </a:rPr>
              <a:t>Popular Categories: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5C2718-4063-F6E1-1B69-BF3D836580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000000"/>
                </a:solidFill>
              </a:rPr>
              <a:t>Skincare → 40%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dirty="0">
              <a:solidFill>
                <a:srgbClr val="00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000000"/>
                </a:solidFill>
              </a:rPr>
              <a:t>Makeup → 30%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dirty="0">
              <a:solidFill>
                <a:srgbClr val="00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000000"/>
                </a:solidFill>
              </a:rPr>
              <a:t>Haircare → 20%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dirty="0">
              <a:solidFill>
                <a:srgbClr val="00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000000"/>
                </a:solidFill>
              </a:rPr>
              <a:t>Wellness &amp; Fragrances → 10%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4888B32-12C0-A528-CADB-16BC328CA0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 dirty="0">
                <a:solidFill>
                  <a:schemeClr val="accent4">
                    <a:lumMod val="75000"/>
                    <a:lumOff val="25000"/>
                  </a:schemeClr>
                </a:solidFill>
              </a:rPr>
              <a:t>Preferred</a:t>
            </a:r>
            <a:r>
              <a:rPr lang="en-IN" dirty="0"/>
              <a:t> </a:t>
            </a:r>
            <a:r>
              <a:rPr lang="en-IN" dirty="0">
                <a:solidFill>
                  <a:schemeClr val="accent4">
                    <a:lumMod val="75000"/>
                    <a:lumOff val="25000"/>
                  </a:schemeClr>
                </a:solidFill>
              </a:rPr>
              <a:t>Payment Methods: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CCCCD33-5785-E51D-771D-4B6C8FA45E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000000"/>
                </a:solidFill>
              </a:rPr>
              <a:t>UPI &amp; Wallets → 60%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dirty="0">
              <a:solidFill>
                <a:srgbClr val="00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000000"/>
                </a:solidFill>
              </a:rPr>
              <a:t>Cards → 30%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dirty="0">
              <a:solidFill>
                <a:srgbClr val="00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rgbClr val="000000"/>
                </a:solidFill>
              </a:rPr>
              <a:t>COD → 10%</a:t>
            </a:r>
          </a:p>
        </p:txBody>
      </p:sp>
    </p:spTree>
    <p:extLst>
      <p:ext uri="{BB962C8B-B14F-4D97-AF65-F5344CB8AC3E}">
        <p14:creationId xmlns:p14="http://schemas.microsoft.com/office/powerpoint/2010/main" val="1337880894"/>
      </p:ext>
    </p:extLst>
  </p:cSld>
  <p:clrMapOvr>
    <a:masterClrMapping/>
  </p:clrMapOvr>
</p:sld>
</file>

<file path=ppt/theme/theme1.xml><?xml version="1.0" encoding="utf-8"?>
<a:theme xmlns:a="http://schemas.openxmlformats.org/drawingml/2006/main" name="Cosmetic Products Brand Pitch Deck by Slidesgo">
  <a:themeElements>
    <a:clrScheme name="Simple Light">
      <a:dk1>
        <a:srgbClr val="F9F5EA"/>
      </a:dk1>
      <a:lt1>
        <a:srgbClr val="713115"/>
      </a:lt1>
      <a:dk2>
        <a:srgbClr val="F8DFE1"/>
      </a:dk2>
      <a:lt2>
        <a:srgbClr val="EFC3AE"/>
      </a:lt2>
      <a:accent1>
        <a:srgbClr val="E7B39E"/>
      </a:accent1>
      <a:accent2>
        <a:srgbClr val="B36E4D"/>
      </a:accent2>
      <a:accent3>
        <a:srgbClr val="7F4028"/>
      </a:accent3>
      <a:accent4>
        <a:srgbClr val="4C1C0C"/>
      </a:accent4>
      <a:accent5>
        <a:srgbClr val="FFFFFF"/>
      </a:accent5>
      <a:accent6>
        <a:srgbClr val="FFFFFF"/>
      </a:accent6>
      <a:hlink>
        <a:srgbClr val="71311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219</TotalTime>
  <Words>1593</Words>
  <Application>Microsoft Office PowerPoint</Application>
  <PresentationFormat>On-screen Show (16:9)</PresentationFormat>
  <Paragraphs>304</Paragraphs>
  <Slides>35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53" baseType="lpstr">
      <vt:lpstr>Arial Rounded MT Bold</vt:lpstr>
      <vt:lpstr>Comic Sans MS</vt:lpstr>
      <vt:lpstr>Blackadder ITC</vt:lpstr>
      <vt:lpstr>Agency FB</vt:lpstr>
      <vt:lpstr>Century</vt:lpstr>
      <vt:lpstr>Wingdings</vt:lpstr>
      <vt:lpstr>Courier New</vt:lpstr>
      <vt:lpstr>DM Sans</vt:lpstr>
      <vt:lpstr>Century Schoolbook</vt:lpstr>
      <vt:lpstr>Arial</vt:lpstr>
      <vt:lpstr>Della Respira</vt:lpstr>
      <vt:lpstr>Nunito Light</vt:lpstr>
      <vt:lpstr>Aller</vt:lpstr>
      <vt:lpstr>Berlin Sans FB Demi</vt:lpstr>
      <vt:lpstr>DM Sans Medium</vt:lpstr>
      <vt:lpstr>Segoe UI</vt:lpstr>
      <vt:lpstr>Cambria Math</vt:lpstr>
      <vt:lpstr>Cosmetic Products Brand Pitch Deck by Slidesgo</vt:lpstr>
      <vt:lpstr>Nykaa Analysis </vt:lpstr>
      <vt:lpstr>01</vt:lpstr>
      <vt:lpstr>Introduction</vt:lpstr>
      <vt:lpstr>Objectives of the Project</vt:lpstr>
      <vt:lpstr>Business Model:</vt:lpstr>
      <vt:lpstr>Revenue and profit</vt:lpstr>
      <vt:lpstr>Growth plans  </vt:lpstr>
      <vt:lpstr>Market Position &amp; Growth</vt:lpstr>
      <vt:lpstr>Customer Preferences &amp; Market Trends</vt:lpstr>
      <vt:lpstr>Market Trends &amp; Opportunities</vt:lpstr>
      <vt:lpstr>10,830,000</vt:lpstr>
      <vt:lpstr>Future Outlook</vt:lpstr>
      <vt:lpstr>Nykaa’s Retail Footprint </vt:lpstr>
      <vt:lpstr>Nykaa’s Financial Performance: Yearly Revenue Insights</vt:lpstr>
      <vt:lpstr>Strategic Recommendations for Nykaa </vt:lpstr>
      <vt:lpstr>SWOT ANALYSIS</vt:lpstr>
      <vt:lpstr>PowerPoint Presentation</vt:lpstr>
      <vt:lpstr>PowerPoint Presentation</vt:lpstr>
      <vt:lpstr>PowerPoint Presentation</vt:lpstr>
      <vt:lpstr>PowerPoint Presentation</vt:lpstr>
      <vt:lpstr>COMPETITIVE  ANALYSIS </vt:lpstr>
      <vt:lpstr>PowerPoint Presentation</vt:lpstr>
      <vt:lpstr>CUSTOMER ANALYSIS </vt:lpstr>
      <vt:lpstr>Nykaa Customer Demographics &amp; Behavior</vt:lpstr>
      <vt:lpstr>Customer Behavior</vt:lpstr>
      <vt:lpstr> Customer Reviews &amp; Feedback</vt:lpstr>
      <vt:lpstr>Positive Reviews ⭐⭐⭐⭐⭐</vt:lpstr>
      <vt:lpstr>Negative Reviews &amp; Concerns ⚠️</vt:lpstr>
      <vt:lpstr>Overall Customer Sentiment 😊</vt:lpstr>
      <vt:lpstr>PowerPoint Presentation</vt:lpstr>
      <vt:lpstr>PowerPoint Presentation</vt:lpstr>
      <vt:lpstr>PowerPoint Presentation</vt:lpstr>
      <vt:lpstr>PowerPoint Presentation</vt:lpstr>
      <vt:lpstr>Conclusion</vt:lpstr>
      <vt:lpstr>Thankyou 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sujith</dc:creator>
  <cp:lastModifiedBy>sujith c</cp:lastModifiedBy>
  <cp:revision>5</cp:revision>
  <dcterms:modified xsi:type="dcterms:W3CDTF">2025-02-23T11:23:30Z</dcterms:modified>
</cp:coreProperties>
</file>